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notesSlides/notesSlide8.xml" ContentType="application/vnd.openxmlformats-officedocument.presentationml.notesSlide+xml"/>
  <Override PartName="/ppt/charts/chart3.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79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s-ES"/>
  <c:roundedCorners val="1"/>
  <c:style val="2"/>
  <c:chart>
    <c:autoTitleDeleted val="1"/>
    <c:plotArea>
      <c:layout/>
      <c:doughnutChart>
        <c:varyColors val="1"/>
        <c:ser>
          <c:idx val="0"/>
          <c:order val="0"/>
          <c:tx>
            <c:v>USD millones</c:v>
          </c:tx>
          <c:spPr>
            <a:ln w="0">
              <a:noFill/>
            </a:ln>
          </c:spPr>
          <c:dPt>
            <c:idx val="0"/>
            <c:bubble3D val="0"/>
            <c:spPr>
              <a:solidFill>
                <a:srgbClr val="168C72"/>
              </a:solidFill>
            </c:spPr>
            <c:extLst>
              <c:ext xmlns:c16="http://schemas.microsoft.com/office/drawing/2014/chart" uri="{C3380CC4-5D6E-409C-BE32-E72D297353CC}">
                <c16:uniqueId val="{00000001-3E2B-4C87-9FE4-DA2025DA49F9}"/>
              </c:ext>
            </c:extLst>
          </c:dPt>
          <c:dPt>
            <c:idx val="1"/>
            <c:bubble3D val="0"/>
            <c:spPr>
              <a:solidFill>
                <a:srgbClr val="DFA65D"/>
              </a:solidFill>
            </c:spPr>
            <c:extLst>
              <c:ext xmlns:c16="http://schemas.microsoft.com/office/drawing/2014/chart" uri="{C3380CC4-5D6E-409C-BE32-E72D297353CC}">
                <c16:uniqueId val="{00000003-3E2B-4C87-9FE4-DA2025DA49F9}"/>
              </c:ext>
            </c:extLst>
          </c:dPt>
          <c:dPt>
            <c:idx val="2"/>
            <c:bubble3D val="0"/>
            <c:spPr>
              <a:solidFill>
                <a:srgbClr val="A8CFC1"/>
              </a:solidFill>
            </c:spPr>
            <c:extLst>
              <c:ext xmlns:c16="http://schemas.microsoft.com/office/drawing/2014/chart" uri="{C3380CC4-5D6E-409C-BE32-E72D297353CC}">
                <c16:uniqueId val="{00000005-3E2B-4C87-9FE4-DA2025DA49F9}"/>
              </c:ext>
            </c:extLst>
          </c:dPt>
          <c:cat>
            <c:strLit>
              <c:ptCount val="3"/>
              <c:pt idx="0">
                <c:v>Central</c:v>
              </c:pt>
              <c:pt idx="1">
                <c:v>Minería</c:v>
              </c:pt>
              <c:pt idx="2">
                <c:v>Fondo inicial</c:v>
              </c:pt>
            </c:strLit>
          </c:cat>
          <c:val>
            <c:numLit>
              <c:formatCode>General</c:formatCode>
              <c:ptCount val="3"/>
              <c:pt idx="0">
                <c:v>4</c:v>
              </c:pt>
              <c:pt idx="1">
                <c:v>6</c:v>
              </c:pt>
              <c:pt idx="2">
                <c:v>0.3</c:v>
              </c:pt>
            </c:numLit>
          </c:val>
          <c:extLst>
            <c:ext xmlns:c16="http://schemas.microsoft.com/office/drawing/2014/chart" uri="{C3380CC4-5D6E-409C-BE32-E72D297353CC}">
              <c16:uniqueId val="{00000006-3E2B-4C87-9FE4-DA2025DA49F9}"/>
            </c:ext>
          </c:extLst>
        </c:ser>
        <c:dLbls>
          <c:showLegendKey val="0"/>
          <c:showVal val="0"/>
          <c:showCatName val="0"/>
          <c:showSerName val="0"/>
          <c:showPercent val="0"/>
          <c:showBubbleSize val="0"/>
          <c:showLeaderLines val="0"/>
        </c:dLbls>
        <c:firstSliceAng val="270"/>
        <c:holeSize val="64"/>
      </c:doughnutChart>
      <c:spPr>
        <a:noFill/>
        <a:ln w="0">
          <a:noFill/>
        </a:ln>
      </c:spPr>
    </c:plotArea>
    <c:legend>
      <c:legendPos val="b"/>
      <c:overlay val="0"/>
      <c:txPr>
        <a:bodyPr anchorCtr="1"/>
        <a:lstStyle/>
        <a:p>
          <a:pPr>
            <a:defRPr sz="1500">
              <a:solidFill>
                <a:srgbClr val="133F39"/>
              </a:solidFill>
              <a:latin typeface="Arial"/>
              <a:ea typeface="Arial"/>
              <a:cs typeface="Arial"/>
            </a:defRPr>
          </a:pPr>
          <a:endParaRPr lang="es-ES"/>
        </a:p>
      </c:txPr>
    </c:legend>
    <c:plotVisOnly val="1"/>
    <c:dispBlanksAs val="zero"/>
    <c:showDLblsOverMax val="1"/>
  </c:chart>
  <c:spPr>
    <a:noFill/>
    <a:ln w="0">
      <a:noFill/>
    </a:ln>
  </c:sp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s-ES"/>
  <c:roundedCorners val="1"/>
  <c:style val="2"/>
  <c:chart>
    <c:autoTitleDeleted val="1"/>
    <c:plotArea>
      <c:layout/>
      <c:barChart>
        <c:barDir val="col"/>
        <c:grouping val="clustered"/>
        <c:varyColors val="0"/>
        <c:ser>
          <c:idx val="0"/>
          <c:order val="0"/>
          <c:tx>
            <c:v>Saldo anualizado</c:v>
          </c:tx>
          <c:spPr>
            <a:solidFill>
              <a:srgbClr val="168C72"/>
            </a:solidFill>
          </c:spPr>
          <c:invertIfNegative val="1"/>
          <c:dPt>
            <c:idx val="0"/>
            <c:invertIfNegative val="0"/>
            <c:bubble3D val="0"/>
            <c:spPr>
              <a:solidFill>
                <a:srgbClr val="92B8A9"/>
              </a:solidFill>
            </c:spPr>
            <c:extLst>
              <c:ext xmlns:c16="http://schemas.microsoft.com/office/drawing/2014/chart" uri="{C3380CC4-5D6E-409C-BE32-E72D297353CC}">
                <c16:uniqueId val="{00000001-21F6-43DD-8245-D7682610D37E}"/>
              </c:ext>
            </c:extLst>
          </c:dPt>
          <c:dPt>
            <c:idx val="1"/>
            <c:invertIfNegative val="0"/>
            <c:bubble3D val="0"/>
            <c:extLst>
              <c:ext xmlns:c16="http://schemas.microsoft.com/office/drawing/2014/chart" uri="{C3380CC4-5D6E-409C-BE32-E72D297353CC}">
                <c16:uniqueId val="{00000003-21F6-43DD-8245-D7682610D37E}"/>
              </c:ext>
            </c:extLst>
          </c:dPt>
          <c:dPt>
            <c:idx val="2"/>
            <c:invertIfNegative val="0"/>
            <c:bubble3D val="0"/>
            <c:spPr>
              <a:solidFill>
                <a:srgbClr val="DFA65D"/>
              </a:solidFill>
            </c:spPr>
            <c:extLst>
              <c:ext xmlns:c16="http://schemas.microsoft.com/office/drawing/2014/chart" uri="{C3380CC4-5D6E-409C-BE32-E72D297353CC}">
                <c16:uniqueId val="{00000005-21F6-43DD-8245-D7682610D37E}"/>
              </c:ext>
            </c:extLst>
          </c:dPt>
          <c:dLbls>
            <c:spPr>
              <a:noFill/>
              <a:ln>
                <a:noFill/>
              </a:ln>
              <a:effectLst/>
            </c:spPr>
            <c:txPr>
              <a:bodyPr anchorCtr="1"/>
              <a:lstStyle/>
              <a:p>
                <a:pPr>
                  <a:defRPr sz="2100" b="1">
                    <a:solidFill>
                      <a:srgbClr val="133F39"/>
                    </a:solidFill>
                    <a:latin typeface="Arial"/>
                    <a:ea typeface="Arial"/>
                    <a:cs typeface="Arial"/>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3"/>
              <c:pt idx="0">
                <c:v>BTC a USD 60.000</c:v>
              </c:pt>
              <c:pt idx="1">
                <c:v>BTC a USD 80.000</c:v>
              </c:pt>
              <c:pt idx="2">
                <c:v>BTC a USD 100.000</c:v>
              </c:pt>
            </c:strLit>
          </c:cat>
          <c:val>
            <c:numLit>
              <c:formatCode>0.00</c:formatCode>
              <c:ptCount val="3"/>
              <c:pt idx="0">
                <c:v>2.4336000000000002</c:v>
              </c:pt>
              <c:pt idx="1">
                <c:v>3.8448000000000002</c:v>
              </c:pt>
              <c:pt idx="2">
                <c:v>5.2560000000000002</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6-21F6-43DD-8245-D7682610D37E}"/>
            </c:ext>
          </c:extLst>
        </c:ser>
        <c:dLbls>
          <c:dLblPos val="outEnd"/>
          <c:showLegendKey val="0"/>
          <c:showVal val="1"/>
          <c:showCatName val="0"/>
          <c:showSerName val="0"/>
          <c:showPercent val="0"/>
          <c:showBubbleSize val="0"/>
        </c:dLbls>
        <c:gapWidth val="140"/>
        <c:axId val="48650112"/>
        <c:axId val="48672768"/>
      </c:barChart>
      <c:catAx>
        <c:axId val="48650112"/>
        <c:scaling>
          <c:orientation val="minMax"/>
        </c:scaling>
        <c:delete val="0"/>
        <c:axPos val="b"/>
        <c:numFmt formatCode="General" sourceLinked="1"/>
        <c:majorTickMark val="none"/>
        <c:minorTickMark val="none"/>
        <c:tickLblPos val="nextTo"/>
        <c:spPr>
          <a:ln w="9525">
            <a:solidFill>
              <a:srgbClr val="CEDCD5"/>
            </a:solidFill>
          </a:ln>
        </c:spPr>
        <c:txPr>
          <a:bodyPr anchorCtr="1"/>
          <a:lstStyle/>
          <a:p>
            <a:pPr>
              <a:defRPr sz="1725">
                <a:solidFill>
                  <a:srgbClr val="133F39"/>
                </a:solidFill>
                <a:latin typeface="Arial"/>
                <a:ea typeface="Arial"/>
                <a:cs typeface="Arial"/>
              </a:defRPr>
            </a:pPr>
            <a:endParaRPr lang="es-ES"/>
          </a:p>
        </c:txPr>
        <c:crossAx val="48672768"/>
        <c:crosses val="autoZero"/>
        <c:auto val="1"/>
        <c:lblAlgn val="ctr"/>
        <c:lblOffset val="100"/>
        <c:noMultiLvlLbl val="1"/>
      </c:catAx>
      <c:valAx>
        <c:axId val="48672768"/>
        <c:scaling>
          <c:orientation val="minMax"/>
          <c:max val="6"/>
          <c:min val="0"/>
        </c:scaling>
        <c:delete val="0"/>
        <c:axPos val="l"/>
        <c:majorGridlines>
          <c:spPr>
            <a:ln w="9525">
              <a:solidFill>
                <a:srgbClr val="CEDCD5"/>
              </a:solidFill>
            </a:ln>
          </c:spPr>
        </c:majorGridlines>
        <c:numFmt formatCode="0.00" sourceLinked="1"/>
        <c:majorTickMark val="none"/>
        <c:minorTickMark val="none"/>
        <c:tickLblPos val="nextTo"/>
        <c:spPr>
          <a:ln w="0">
            <a:noFill/>
          </a:ln>
        </c:spPr>
        <c:txPr>
          <a:bodyPr anchorCtr="1"/>
          <a:lstStyle/>
          <a:p>
            <a:pPr>
              <a:defRPr sz="1575">
                <a:solidFill>
                  <a:srgbClr val="54716A"/>
                </a:solidFill>
                <a:latin typeface="Arial"/>
                <a:ea typeface="Arial"/>
                <a:cs typeface="Arial"/>
              </a:defRPr>
            </a:pPr>
            <a:endParaRPr lang="es-ES"/>
          </a:p>
        </c:txPr>
        <c:crossAx val="48650112"/>
        <c:crosses val="autoZero"/>
        <c:crossBetween val="between"/>
        <c:majorUnit val="2"/>
      </c:valAx>
      <c:spPr>
        <a:noFill/>
        <a:ln w="0">
          <a:noFill/>
        </a:ln>
      </c:spPr>
    </c:plotArea>
    <c:plotVisOnly val="1"/>
    <c:dispBlanksAs val="zero"/>
    <c:showDLblsOverMax val="1"/>
  </c:chart>
  <c:spPr>
    <a:noFill/>
    <a:ln w="0">
      <a:noFill/>
    </a:ln>
  </c:spPr>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s-ES"/>
  <c:roundedCorners val="1"/>
  <c:style val="2"/>
  <c:chart>
    <c:autoTitleDeleted val="1"/>
    <c:plotArea>
      <c:layout/>
      <c:lineChart>
        <c:grouping val="standard"/>
        <c:varyColors val="0"/>
        <c:ser>
          <c:idx val="0"/>
          <c:order val="0"/>
          <c:tx>
            <c:v>6 BTC constantes, comparación</c:v>
          </c:tx>
          <c:spPr>
            <a:ln w="38100">
              <a:solidFill>
                <a:srgbClr val="168C72"/>
              </a:solidFill>
              <a:prstDash val="solid"/>
            </a:ln>
          </c:spPr>
          <c:marker>
            <c:symbol val="circle"/>
            <c:size val="7"/>
            <c:spPr>
              <a:solidFill>
                <a:srgbClr val="168C72"/>
              </a:solidFill>
            </c:spPr>
          </c:marker>
          <c:cat>
            <c:strLit>
              <c:ptCount val="6"/>
              <c:pt idx="0">
                <c:v>Inicio</c:v>
              </c:pt>
              <c:pt idx="1">
                <c:v>Año 1</c:v>
              </c:pt>
              <c:pt idx="2">
                <c:v>Año 2</c:v>
              </c:pt>
              <c:pt idx="3">
                <c:v>Año 3</c:v>
              </c:pt>
              <c:pt idx="4">
                <c:v>Año 4</c:v>
              </c:pt>
              <c:pt idx="5">
                <c:v>Año 5</c:v>
              </c:pt>
            </c:strLit>
          </c:cat>
          <c:val>
            <c:numLit>
              <c:formatCode>0</c:formatCode>
              <c:ptCount val="6"/>
              <c:pt idx="0">
                <c:v>0</c:v>
              </c:pt>
              <c:pt idx="1">
                <c:v>3.8448000000000002</c:v>
              </c:pt>
              <c:pt idx="2">
                <c:v>7.6896000000000004</c:v>
              </c:pt>
              <c:pt idx="3">
                <c:v>11.5344</c:v>
              </c:pt>
              <c:pt idx="4">
                <c:v>15.379200000000001</c:v>
              </c:pt>
              <c:pt idx="5">
                <c:v>19.224</c:v>
              </c:pt>
            </c:numLit>
          </c:val>
          <c:smooth val="0"/>
          <c:extLst>
            <c:ext xmlns:c16="http://schemas.microsoft.com/office/drawing/2014/chart" uri="{C3380CC4-5D6E-409C-BE32-E72D297353CC}">
              <c16:uniqueId val="{00000000-16C2-4D93-873A-CE894771E388}"/>
            </c:ext>
          </c:extLst>
        </c:ser>
        <c:ser>
          <c:idx val="1"/>
          <c:order val="1"/>
          <c:tx>
            <c:v>3 BTC desde el mes 19, estrés</c:v>
          </c:tx>
          <c:spPr>
            <a:ln w="38100">
              <a:solidFill>
                <a:srgbClr val="DFA65D"/>
              </a:solidFill>
              <a:prstDash val="solid"/>
            </a:ln>
          </c:spPr>
          <c:marker>
            <c:symbol val="circle"/>
            <c:size val="7"/>
            <c:spPr>
              <a:solidFill>
                <a:srgbClr val="DFA65D"/>
              </a:solidFill>
            </c:spPr>
          </c:marker>
          <c:cat>
            <c:strLit>
              <c:ptCount val="6"/>
              <c:pt idx="0">
                <c:v>Inicio</c:v>
              </c:pt>
              <c:pt idx="1">
                <c:v>Año 1</c:v>
              </c:pt>
              <c:pt idx="2">
                <c:v>Año 2</c:v>
              </c:pt>
              <c:pt idx="3">
                <c:v>Año 3</c:v>
              </c:pt>
              <c:pt idx="4">
                <c:v>Año 4</c:v>
              </c:pt>
              <c:pt idx="5">
                <c:v>Año 5</c:v>
              </c:pt>
            </c:strLit>
          </c:cat>
          <c:val>
            <c:numLit>
              <c:formatCode>0</c:formatCode>
              <c:ptCount val="6"/>
              <c:pt idx="0">
                <c:v>0</c:v>
              </c:pt>
              <c:pt idx="1">
                <c:v>3.8448000000000002</c:v>
              </c:pt>
              <c:pt idx="2">
                <c:v>6.2784000000000004</c:v>
              </c:pt>
              <c:pt idx="3">
                <c:v>7.3007999999999997</c:v>
              </c:pt>
              <c:pt idx="4">
                <c:v>8.3231999999999999</c:v>
              </c:pt>
              <c:pt idx="5">
                <c:v>9.3455999999999992</c:v>
              </c:pt>
            </c:numLit>
          </c:val>
          <c:smooth val="0"/>
          <c:extLst>
            <c:ext xmlns:c16="http://schemas.microsoft.com/office/drawing/2014/chart" uri="{C3380CC4-5D6E-409C-BE32-E72D297353CC}">
              <c16:uniqueId val="{00000001-16C2-4D93-873A-CE894771E388}"/>
            </c:ext>
          </c:extLst>
        </c:ser>
        <c:ser>
          <c:idx val="2"/>
          <c:order val="2"/>
          <c:tx>
            <c:v>Capital de referencia, USD 10,3 M</c:v>
          </c:tx>
          <c:spPr>
            <a:ln w="19050">
              <a:solidFill>
                <a:srgbClr val="54716A"/>
              </a:solidFill>
              <a:prstDash val="dash"/>
            </a:ln>
          </c:spPr>
          <c:marker>
            <c:symbol val="none"/>
          </c:marker>
          <c:cat>
            <c:strLit>
              <c:ptCount val="6"/>
              <c:pt idx="0">
                <c:v>Inicio</c:v>
              </c:pt>
              <c:pt idx="1">
                <c:v>Año 1</c:v>
              </c:pt>
              <c:pt idx="2">
                <c:v>Año 2</c:v>
              </c:pt>
              <c:pt idx="3">
                <c:v>Año 3</c:v>
              </c:pt>
              <c:pt idx="4">
                <c:v>Año 4</c:v>
              </c:pt>
              <c:pt idx="5">
                <c:v>Año 5</c:v>
              </c:pt>
            </c:strLit>
          </c:cat>
          <c:val>
            <c:numLit>
              <c:formatCode>0</c:formatCode>
              <c:ptCount val="6"/>
              <c:pt idx="0">
                <c:v>10.3</c:v>
              </c:pt>
              <c:pt idx="1">
                <c:v>10.3</c:v>
              </c:pt>
              <c:pt idx="2">
                <c:v>10.3</c:v>
              </c:pt>
              <c:pt idx="3">
                <c:v>10.3</c:v>
              </c:pt>
              <c:pt idx="4">
                <c:v>10.3</c:v>
              </c:pt>
              <c:pt idx="5">
                <c:v>10.3</c:v>
              </c:pt>
            </c:numLit>
          </c:val>
          <c:smooth val="0"/>
          <c:extLst>
            <c:ext xmlns:c16="http://schemas.microsoft.com/office/drawing/2014/chart" uri="{C3380CC4-5D6E-409C-BE32-E72D297353CC}">
              <c16:uniqueId val="{00000002-16C2-4D93-873A-CE894771E388}"/>
            </c:ext>
          </c:extLst>
        </c:ser>
        <c:dLbls>
          <c:showLegendKey val="0"/>
          <c:showVal val="0"/>
          <c:showCatName val="0"/>
          <c:showSerName val="0"/>
          <c:showPercent val="0"/>
          <c:showBubbleSize val="0"/>
        </c:dLbls>
        <c:marker val="1"/>
        <c:smooth val="0"/>
        <c:axId val="48650112"/>
        <c:axId val="48672768"/>
      </c:lineChart>
      <c:catAx>
        <c:axId val="48650112"/>
        <c:scaling>
          <c:orientation val="minMax"/>
        </c:scaling>
        <c:delete val="0"/>
        <c:axPos val="b"/>
        <c:numFmt formatCode="General" sourceLinked="1"/>
        <c:majorTickMark val="none"/>
        <c:minorTickMark val="none"/>
        <c:tickLblPos val="nextTo"/>
        <c:spPr>
          <a:ln w="9525">
            <a:solidFill>
              <a:srgbClr val="CEDCD5"/>
            </a:solidFill>
          </a:ln>
        </c:spPr>
        <c:txPr>
          <a:bodyPr anchorCtr="1"/>
          <a:lstStyle/>
          <a:p>
            <a:pPr>
              <a:defRPr sz="1725">
                <a:solidFill>
                  <a:srgbClr val="133F39"/>
                </a:solidFill>
                <a:latin typeface="Arial"/>
                <a:ea typeface="Arial"/>
                <a:cs typeface="Arial"/>
              </a:defRPr>
            </a:pPr>
            <a:endParaRPr lang="es-ES"/>
          </a:p>
        </c:txPr>
        <c:crossAx val="48672768"/>
        <c:crosses val="autoZero"/>
        <c:auto val="1"/>
        <c:lblAlgn val="ctr"/>
        <c:lblOffset val="100"/>
        <c:noMultiLvlLbl val="1"/>
      </c:catAx>
      <c:valAx>
        <c:axId val="48672768"/>
        <c:scaling>
          <c:orientation val="minMax"/>
          <c:max val="20"/>
          <c:min val="0"/>
        </c:scaling>
        <c:delete val="0"/>
        <c:axPos val="l"/>
        <c:majorGridlines>
          <c:spPr>
            <a:ln w="9525">
              <a:solidFill>
                <a:srgbClr val="CEDCD5"/>
              </a:solidFill>
            </a:ln>
          </c:spPr>
        </c:majorGridlines>
        <c:numFmt formatCode="0" sourceLinked="1"/>
        <c:majorTickMark val="none"/>
        <c:minorTickMark val="none"/>
        <c:tickLblPos val="nextTo"/>
        <c:spPr>
          <a:ln w="0">
            <a:noFill/>
          </a:ln>
        </c:spPr>
        <c:txPr>
          <a:bodyPr anchorCtr="1"/>
          <a:lstStyle/>
          <a:p>
            <a:pPr>
              <a:defRPr sz="1575">
                <a:solidFill>
                  <a:srgbClr val="54716A"/>
                </a:solidFill>
                <a:latin typeface="Arial"/>
                <a:ea typeface="Arial"/>
                <a:cs typeface="Arial"/>
              </a:defRPr>
            </a:pPr>
            <a:endParaRPr lang="es-ES"/>
          </a:p>
        </c:txPr>
        <c:crossAx val="48650112"/>
        <c:crosses val="autoZero"/>
        <c:crossBetween val="between"/>
        <c:majorUnit val="5"/>
      </c:valAx>
      <c:spPr>
        <a:noFill/>
        <a:ln w="0">
          <a:noFill/>
        </a:ln>
      </c:spPr>
    </c:plotArea>
    <c:legend>
      <c:legendPos val="b"/>
      <c:overlay val="0"/>
      <c:txPr>
        <a:bodyPr anchorCtr="1"/>
        <a:lstStyle/>
        <a:p>
          <a:pPr>
            <a:defRPr sz="1425">
              <a:solidFill>
                <a:srgbClr val="133F39"/>
              </a:solidFill>
              <a:latin typeface="Arial"/>
              <a:ea typeface="Arial"/>
              <a:cs typeface="Arial"/>
            </a:defRPr>
          </a:pPr>
          <a:endParaRPr lang="es-ES"/>
        </a:p>
      </c:txPr>
    </c:legend>
    <c:plotVisOnly val="1"/>
    <c:dispBlanksAs val="zero"/>
    <c:showDLblsOverMax val="1"/>
  </c:chart>
  <c:spPr>
    <a:noFill/>
    <a:ln w="0">
      <a:noFill/>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Presentación del negocio: combinar una pequeña central y minería de bitcoin en el sitio. Presentar la oportunidad sin atribuir a la imagen la condición de proyecto existente.</a:t>
            </a:r>
          </a:p>
          <a:p>
            <a:endParaRPr/>
          </a:p>
          <a:p>
            <a:r>
              <a:t>Cifras comunicadas por el promotor: central 5 MW, mínimo indicado 4 MW, USD 4 millones. Dos contenedores, 50 mineros cada uno, consumo 4 MW, coste USD 6 millones, producción 6 BTC al mes. El promotor confirma una oferta concreta. Su documento original y garantías no se han revisado.</a:t>
            </a:r>
          </a:p>
          <a:p>
            <a:endParaRPr/>
          </a:p>
          <a:p>
            <a:r>
              <a:t>Visualización conceptual ficticia generada con image_gen para esta presentación. No corresponde a un emplazamiento, instalación u oferta técnica confirmados. Prompt conservado en archivo de trabajo.</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Propuesta de estructura, no compromisos aceptados. No se fijan porcentajes de desembolso ni meses porque no hay contrato EPC, permisos o cronograma auditados. Revisión fiscal, societaria, bancaria y de activos virtuales antes del cierre. Asegurar plan ante interrupciones de internet y seguridad física.</a:t>
            </a:r>
          </a:p>
          <a:p>
            <a:endParaRPr/>
          </a:p>
          <a:p>
            <a:r>
              <a:t>Colombia, Decreto 852/2024 art. 3: https://www.suin-juriscol.gov.co/viewDocument.asp?id=30051843 . La excepción de licencia para hidro &lt;=10 MW depende de destino real a ZNI. Revisar agua, cauce, terreno y afectaciones comunitarias. Guyana, Hydro-Electric Power Act cap. 56:03 ss. 4-7: https://www.mola.gov.gy/public/laws/Volume%2011%20Cap.%2049.02%20-%2058.011696631721.pdf . EPA: https://eservices.epa.gov.gy/permits . Consulta 4 de septiembre de 2026.</a:t>
            </a:r>
          </a:p>
          <a:p>
            <a:r>
              <a:t>Starlink: MinTIC Colombia Res. 2810/2022 https://www.mintic.gov.co/portal/715/articles-238355_recurso_1.pdf . Guyana, PUC Informe Anual 2025 p. 8 https://puc.org.gy/pucdocs/reports/Annual/PUC_2025_AnnualReport.pdf . Autorización documentada en ambos países no garantiza disponibilidad en el emplazamiento. Consulta 4 de septiembre de 2026.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Cerrar con una invitación a realizar diligencia del proyecto y negociar inversión en la sociedad operadora de los activos. No se ofrecen retornos garantizados ni participación predeterminada. La capacidad de generar caja depende de confirmar la oferta, el agua disponible y el entorno de minería.</a:t>
            </a:r>
          </a:p>
          <a:p>
            <a:endParaRPr/>
          </a:p>
          <a:p>
            <a:r>
              <a:t>Cifras comunicadas por el promotor: central 5 MW, mínimo indicado 4 MW, USD 4 millones. Dos contenedores, 50 mineros cada uno, consumo 4 MW, coste USD 6 millones, producción 6 BTC al mes. El promotor confirma una oferta concreta. Su documento original y garantías no se han revisado.</a:t>
            </a:r>
          </a:p>
          <a:p>
            <a:r>
              <a:t>Hipótesis de trabajo, sin cotizaciones: BTC USD 80.000, pool 2% de la producción bruta, OPEX USD 50.000/mes, reserva USD 100.000/mes. Esta reserva corresponde a USD 6 millones / 60 meses como dotación de planeación, no a una vida útil acreditada. Fondo inicial USD 300.000 (6 meses de OPEX). Capital de referencia USD 10,3 millones. Saldo antes de impuestos, deuda y variaciones de capital de trabajo, después de reserva. No equivale a dividendos, utilidad neta o TIR.</a:t>
            </a:r>
          </a:p>
          <a:p>
            <a:r>
              <a:t>Visualización conceptual ficticia generada con image_gen para esta presentación. No corresponde a un emplazamiento, instalación u oferta técnica confirmados. Prompt conservado en archivo de trabajo.</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Cifras comunicadas por el promotor: central 5 MW, mínimo indicado 4 MW, USD 4 millones. Dos contenedores, 50 mineros cada uno, consumo 4 MW, coste USD 6 millones, producción 6 BTC al mes. El promotor confirma una oferta concreta. Su documento original y garantías no se han revisado.</a:t>
            </a:r>
          </a:p>
          <a:p>
            <a:endParaRPr/>
          </a:p>
          <a:p>
            <a:r>
              <a:t>Hipótesis de trabajo, sin cotizaciones: BTC USD 80.000, pool 2% de la producción bruta, OPEX USD 50.000/mes, reserva USD 100.000/mes. Esta reserva corresponde a USD 6 millones / 60 meses como dotación de planeación, no a una vida útil acreditada. Fondo inicial USD 300.000 (6 meses de OPEX). Capital de referencia USD 10,3 millones. Saldo antes de impuestos, deuda y variaciones de capital de trabajo, después de reserva. No equivale a dividendos, utilidad neta o TIR.</a:t>
            </a:r>
          </a:p>
          <a:p>
            <a:endParaRPr/>
          </a:p>
          <a:p>
            <a:r>
              <a:t>Reserva: USD 6M / 60 meses no garantiza que equipos duren 5 años. Central, contenedores y ASIC necesitan calendarios de recambio propios. Precio y producción sin garantías. Fondo USD300000 es capital de trabajo. La anualización es una operación aritmética, no un flujo previsto para 12 meses.</a:t>
            </a:r>
          </a:p>
          <a:p>
            <a:endParaRPr/>
          </a:p>
          <a:p>
            <a:r>
              <a:t>FUENTES</a:t>
            </a:r>
          </a:p>
          <a:p>
            <a:r>
              <a:t>Bitcoin Developer Guide, minería y pools: https://developer.bitcoin.org/devguide/mining.html . Subsidio: https://developer.bitcoin.org/reference/block_chain.html . BITMAIN, especificaciones de equipos: https://www.bitmain.com/en/ . Consulta 4 de septiembre de 2026.</a:t>
            </a:r>
          </a:p>
          <a:p>
            <a:r>
              <a:t>Halving, expectativa aproximada para 2028: informe 10-K presentado ante SEC https://www.sec.gov/Archives/edgar/data/2015034/000095017025029405/btc-20241231.htm . La fecha depende de los bloques. La recompensa total incluye comisiones, y la dificultad también cambia. Reducir producción 50% en mes 19 es un estrés hipotético, no una consecuencia mecánica garantizada del halving.</a:t>
            </a:r>
          </a:p>
          <a:p>
            <a:r>
              <a:t>Colombia, Decreto 852/2024 art. 3: https://www.suin-juriscol.gov.co/viewDocument.asp?id=30051843 . La excepción de licencia para hidro &lt;=10 MW depende de destino real a ZNI. Revisar agua, cauce, terreno y afectaciones comunitarias. Guyana, Hydro-Electric Power Act cap. 56:03 ss. 4-7: https://www.mola.gov.gy/public/laws/Volume%2011%20Cap.%2049.02%20-%2058.011696631721.pdf . EPA: https://eservices.epa.gov.gy/permits . Consulta 4 de septiembre de 2026.</a:t>
            </a:r>
          </a:p>
          <a:p>
            <a:r>
              <a:t>Starlink: MinTIC Colombia Res. 2810/2022 https://www.mintic.gov.co/portal/715/articles-238355_recurso_1.pdf . Guyana, PUC Informe Anual 2025 p. 8 https://puc.org.gy/pucdocs/reports/Annual/PUC_2025_AnnualReport.pdf . Autorización documentada en ambos países no garantiza disponibilidad en el emplazamiento. Consulta 4 de septiembre de 2026.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La ventaja propuesta es controlar el suministro eléctrico. No se afirma un coste del kWh validado ni energía gratis. No se suman venta de excedentes, créditos de carbono ni apreciación de bitcoins retenidos. La decisión entre Colombia y Guyana exige seleccionar el sitio.</a:t>
            </a:r>
          </a:p>
          <a:p>
            <a:endParaRPr/>
          </a:p>
          <a:p>
            <a:r>
              <a:t>Cifras comunicadas por el promotor: central 5 MW, mínimo indicado 4 MW, USD 4 millones. Dos contenedores, 50 mineros cada uno, consumo 4 MW, coste USD 6 millones, producción 6 BTC al mes. El promotor confirma una oferta concreta. Su documento original y garantías no se han revisado.</a:t>
            </a:r>
          </a:p>
          <a:p>
            <a:r>
              <a:t>Bitcoin Developer Guide, minería y pools: https://developer.bitcoin.org/devguide/mining.html . Subsidio: https://developer.bitcoin.org/reference/block_chain.html . BITMAIN, especificaciones de equipos: https://www.bitmain.com/en/ . Consulta 4 de septiembre de 2026.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Cifras comunicadas por el promotor: central 5 MW, mínimo indicado 4 MW, USD 4 millones. Dos contenedores, 50 mineros cada uno, consumo 4 MW, coste USD 6 millones, producción 6 BTC al mes. El promotor confirma una oferta concreta. Su documento original y garantías no se han revisado.</a:t>
            </a:r>
          </a:p>
          <a:p>
            <a:endParaRPr/>
          </a:p>
          <a:p>
            <a:r>
              <a:t>Hipótesis de trabajo, sin cotizaciones: BTC USD 80.000, pool 2% de la producción bruta, OPEX USD 50.000/mes, reserva USD 100.000/mes. Esta reserva corresponde a USD 6 millones / 60 meses como dotación de planeación, no a una vida útil acreditada. Fondo inicial USD 300.000 (6 meses de OPEX). Capital de referencia USD 10,3 millones. Saldo antes de impuestos, deuda y variaciones de capital de trabajo, después de reserva. No equivale a dividendos, utilidad neta o TIR.</a:t>
            </a:r>
          </a:p>
          <a:p>
            <a:endParaRPr/>
          </a:p>
          <a:p>
            <a:r>
              <a:t>Financiación = 4.000.000 + 6.000.000 + 300.000 = 10.300.000. Confirmar si obra, acceso, fletes, importaciones, impuestos y contingencias ya están dentro de la oferta. No duplicar partidas. No se atribuye vida útil igual a central y equipos. Fondo de capital de trabajo, no gasto adicional duplicado.</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La producción es un dato de la oferta, no auditado. El precio USD 80.000 es escenario de comparación, no cotización actual ni predicción. Mostrar que los ingresos son previos a pool, operación, reserva, impuestos y deuda.</a:t>
            </a:r>
          </a:p>
          <a:p>
            <a:endParaRPr/>
          </a:p>
          <a:p>
            <a:r>
              <a:t>Cifras comunicadas por el promotor: central 5 MW, mínimo indicado 4 MW, USD 4 millones. Dos contenedores, 50 mineros cada uno, consumo 4 MW, coste USD 6 millones, producción 6 BTC al mes. El promotor confirma una oferta concreta. Su documento original y garantías no se han revisado.</a:t>
            </a:r>
          </a:p>
          <a:p>
            <a:r>
              <a:t>Hipótesis de trabajo, sin cotizaciones: BTC USD 80.000, pool 2% de la producción bruta, OPEX USD 50.000/mes, reserva USD 100.000/mes. Esta reserva corresponde a USD 6 millones / 60 meses como dotación de planeación, no a una vida útil acreditada. Fondo inicial USD 300.000 (6 meses de OPEX). Capital de referencia USD 10,3 millones. Saldo antes de impuestos, deuda y variaciones de capital de trabajo, después de reserva. No equivale a dividendos, utilidad neta o TIR.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Hipótesis de trabajo, sin cotizaciones: BTC USD 80.000, pool 2% de la producción bruta, OPEX USD 50.000/mes, reserva USD 100.000/mes. Esta reserva corresponde a USD 6 millones / 60 meses como dotación de planeación, no a una vida útil acreditada. Fondo inicial USD 300.000 (6 meses de OPEX). Capital de referencia USD 10,3 millones. Saldo antes de impuestos, deuda y variaciones de capital de trabajo, después de reserva. No equivale a dividendos, utilidad neta o TIR.</a:t>
            </a:r>
          </a:p>
          <a:p>
            <a:endParaRPr/>
          </a:p>
          <a:p>
            <a:r>
              <a:t>Aritmética: 6*80000=480000. Pool=9600. OPEX=50000. Reserva=100000. Saldo=320400. Anualización=3844800. OPEX agrupa operación de central y mineros, personal, mantenimiento, seguridad, seguros, conectividad, administración y conversión. La reserva es efectivo apartado y debe revisarse conforme a recambios reales.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Explicar que el 37,3% describe la magnitud del saldo del escenario con relación al capital de referencia. No es rendimiento del inversor ni dividendos. No se ofrecen condiciones financieras cerradas. El modelo real debe incorporar fecha de arranque, halving, dificultad, impuestos, recambios y financiación.</a:t>
            </a:r>
          </a:p>
          <a:p>
            <a:endParaRPr/>
          </a:p>
          <a:p>
            <a:r>
              <a:t>Hipótesis de trabajo, sin cotizaciones: BTC USD 80.000, pool 2% de la producción bruta, OPEX USD 50.000/mes, reserva USD 100.000/mes. Esta reserva corresponde a USD 6 millones / 60 meses como dotación de planeación, no a una vida útil acreditada. Fondo inicial USD 300.000 (6 meses de OPEX). Capital de referencia USD 10,3 millones. Saldo antes de impuestos, deuda y variaciones de capital de trabajo, después de reserva. No equivale a dividendos, utilidad neta o TIR.</a:t>
            </a:r>
          </a:p>
          <a:p>
            <a:r>
              <a:t>Halving, expectativa aproximada para 2028: informe 10-K presentado ante SEC https://www.sec.gov/Archives/edgar/data/2015034/000095017025029405/btc-20241231.htm . La fecha depende de los bloques. La recompensa total incluye comisiones, y la dificultad también cambia. Reducir producción 50% en mes 19 es un estrés hipotético, no una consecuencia mecánica garantizada del halving.</a:t>
            </a:r>
          </a:p>
          <a:p>
            <a:r>
              <a:t>Fórmula exacta: 3844800/10300000 = 0.3732815534.</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Estos precios son escenarios y no un rango garantizado. Cálculo: (6*precio*0,98-150000)*12. Resultado anualizado a USD 60.000: 2433600. A USD 80.000: 3844800. A USD 100.000: 5256000. La anualización no representa producción futura constante.</a:t>
            </a:r>
          </a:p>
          <a:p>
            <a:endParaRPr/>
          </a:p>
          <a:p>
            <a:r>
              <a:t>Hipótesis de trabajo, sin cotizaciones: BTC USD 80.000, pool 2% de la producción bruta, OPEX USD 50.000/mes, reserva USD 100.000/mes. Esta reserva corresponde a USD 6 millones / 60 meses como dotación de planeación, no a una vida útil acreditada. Fondo inicial USD 300.000 (6 meses de OPEX). Capital de referencia USD 10,3 millones. Saldo antes de impuestos, deuda y variaciones de capital de trabajo, después de reserva. No equivale a dividendos, utilidad neta o TIR.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La línea de 6 BTC constantes es comparación aritmética, no previsión. El estrés supone 6 BTC/mes los primeros 18 meses y 3 BTC desde el 19. Fecha de entrada en operación no definida. El halving esperado alrededor de 2028 obliga a revisar la producción, pero no implica mecánicamente esta caída exacta en esa fecha. Saldos anuales de estrés: 3844800,2433600,1022400,1022400,1022400. Acumulado a 60 meses=9345600, por debajo de 10300000 en 954400. No supone pérdida económica final, pues no se incluyen activos residuales ni liberación de capital de trabajo. No sumar la reserva apartada para afirmar recuperación.</a:t>
            </a:r>
          </a:p>
          <a:p>
            <a:endParaRPr/>
          </a:p>
          <a:p>
            <a:r>
              <a:t>Hipótesis de trabajo, sin cotizaciones: BTC USD 80.000, pool 2% de la producción bruta, OPEX USD 50.000/mes, reserva USD 100.000/mes. Esta reserva corresponde a USD 6 millones / 60 meses como dotación de planeación, no a una vida útil acreditada. Fondo inicial USD 300.000 (6 meses de OPEX). Capital de referencia USD 10,3 millones. Saldo antes de impuestos, deuda y variaciones de capital de trabajo, después de reserva. No equivale a dividendos, utilidad neta o TIR.</a:t>
            </a:r>
          </a:p>
          <a:p>
            <a:r>
              <a:t>Halving, expectativa aproximada para 2028: informe 10-K presentado ante SEC https://www.sec.gov/Archives/edgar/data/2015034/000095017025029405/btc-20241231.htm . La fecha depende de los bloques. La recompensa total incluye comisiones, y la dificultad también cambia. Reducir producción 50% en mes 19 es un estrés hipotético, no una consecuencia mecánica garantizada del halving.</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Los 5 MW son potencia nominal propuesta. El mínimo de 4 MW y la demanda de 4 MW solo pueden compararse si se refieren al mismo punto eléctrico y a carga completa. Exigir estudio hidrológico, caudal ambiental, salto y pérdidas. Consumo 4MW/100=40kW por unidad. Aclarar la unidad de inventario con modelos y fichas, sin concluir falsedad de la oferta.</a:t>
            </a:r>
          </a:p>
          <a:p>
            <a:endParaRPr/>
          </a:p>
          <a:p>
            <a:r>
              <a:t>Cifras comunicadas por el promotor: central 5 MW, mínimo indicado 4 MW, USD 4 millones. Dos contenedores, 50 mineros cada uno, consumo 4 MW, coste USD 6 millones, producción 6 BTC al mes. El promotor confirma una oferta concreta. Su documento original y garantías no se han revisado.</a:t>
            </a:r>
          </a:p>
          <a:p>
            <a:r>
              <a:t>Bitcoin Developer Guide, minería y pools: https://developer.bitcoin.org/devguide/mining.html . Subsidio: https://developer.bitcoin.org/reference/block_chain.html . BITMAIN, especificaciones de equipos: https://www.bitmain.com/en/ . Consulta 4 de septiembre de 2026.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03B35"/>
        </a:solidFill>
        <a:effectLst/>
      </p:bgPr>
    </p:bg>
    <p:spTree>
      <p:nvGrpSpPr>
        <p:cNvPr id="1" name=""/>
        <p:cNvGrpSpPr/>
        <p:nvPr/>
      </p:nvGrpSpPr>
      <p:grpSpPr>
        <a:xfrm>
          <a:off x="0" y="0"/>
          <a:ext cx="0" cy="0"/>
          <a:chOff x="0" y="0"/>
          <a:chExt cx="0" cy="0"/>
        </a:xfrm>
      </p:grpSpPr>
      <p:sp>
        <p:nvSpPr>
          <p:cNvPr id="8" name="01">
            <a:extLst>
              <a:ext uri="{FF2B5EF4-FFF2-40B4-BE49-F238E27FC236}">
                <a16:creationId xmlns:a16="http://schemas.microsoft.com/office/drawing/2014/main" id="{54D470DB-C599-48AB-8547-37A10E7AFF89}"/>
              </a:ext>
            </a:extLst>
          </p:cNvPr>
          <p:cNvSpPr>
            <a:spLocks noGrp="1"/>
          </p:cNvSpPr>
          <p:nvPr/>
        </p:nvSpPr>
        <p:spPr>
          <a:xfrm>
            <a:off x="11334750" y="6457950"/>
            <a:ext cx="304800" cy="228600"/>
          </a:xfrm>
          <a:prstGeom prst="rect">
            <a:avLst/>
          </a:prstGeom>
          <a:noFill/>
          <a:ln w="0">
            <a:noFill/>
          </a:ln>
        </p:spPr>
        <p:txBody>
          <a:bodyPr wrap="square" lIns="0" tIns="0" rIns="0" bIns="0" anchor="t">
            <a:noAutofit/>
          </a:bodyPr>
          <a:lstStyle/>
          <a:p>
            <a:pPr algn="r">
              <a:defRPr sz="1200" b="0">
                <a:solidFill>
                  <a:srgbClr val="D7EDE4"/>
                </a:solidFill>
                <a:latin typeface="Arial"/>
                <a:ea typeface="Arial"/>
                <a:cs typeface="Arial"/>
              </a:defRPr>
            </a:pPr>
            <a:r>
              <a:rPr sz="1200" b="0">
                <a:solidFill>
                  <a:srgbClr val="D7EDE4"/>
                </a:solidFill>
                <a:latin typeface="Arial"/>
                <a:ea typeface="Arial"/>
                <a:cs typeface="Arial"/>
              </a:rPr>
              <a:t>01</a:t>
            </a:r>
          </a:p>
        </p:txBody>
      </p:sp>
      <p:pic>
        <p:nvPicPr>
          <p:cNvPr id="9" name="Imagen 8"/>
          <p:cNvPicPr>
            <a:picLocks noChangeAspect="1"/>
          </p:cNvPicPr>
          <p:nvPr/>
        </p:nvPicPr>
        <p:blipFill>
          <a:blip r:embed="rId3"/>
          <a:srcRect t="27" b="27"/>
          <a:stretch>
            <a:fillRect/>
          </a:stretch>
        </p:blipFill>
        <p:spPr>
          <a:xfrm>
            <a:off x="0" y="0"/>
            <a:ext cx="12192000" cy="6858000"/>
          </a:xfrm>
          <a:prstGeom prst="rect">
            <a:avLst/>
          </a:prstGeom>
        </p:spPr>
      </p:pic>
      <p:sp>
        <p:nvSpPr>
          <p:cNvPr id="3" name="HIDROELÉCTRICA + BITCOIN">
            <a:extLst>
              <a:ext uri="{FF2B5EF4-FFF2-40B4-BE49-F238E27FC236}">
                <a16:creationId xmlns:a16="http://schemas.microsoft.com/office/drawing/2014/main" id="{DABED8CF-A46E-4A76-ACA8-7BAA29F91F28}"/>
              </a:ext>
            </a:extLst>
          </p:cNvPr>
          <p:cNvSpPr>
            <a:spLocks noGrp="1"/>
          </p:cNvSpPr>
          <p:nvPr/>
        </p:nvSpPr>
        <p:spPr>
          <a:xfrm>
            <a:off x="609600" y="609600"/>
            <a:ext cx="6762750" cy="342900"/>
          </a:xfrm>
          <a:prstGeom prst="rect">
            <a:avLst/>
          </a:prstGeom>
          <a:noFill/>
          <a:ln w="0">
            <a:noFill/>
          </a:ln>
        </p:spPr>
        <p:txBody>
          <a:bodyPr wrap="square" lIns="0" tIns="0" rIns="0" bIns="0" anchor="t">
            <a:noAutofit/>
          </a:bodyPr>
          <a:lstStyle/>
          <a:p>
            <a:pPr algn="l">
              <a:defRPr sz="1650" b="1">
                <a:solidFill>
                  <a:srgbClr val="DFA65D"/>
                </a:solidFill>
                <a:latin typeface="Arial"/>
                <a:ea typeface="Arial"/>
                <a:cs typeface="Arial"/>
              </a:defRPr>
            </a:pPr>
            <a:r>
              <a:rPr sz="1650" b="1">
                <a:solidFill>
                  <a:srgbClr val="DFA65D"/>
                </a:solidFill>
                <a:latin typeface="Arial"/>
                <a:ea typeface="Arial"/>
                <a:cs typeface="Arial"/>
              </a:rPr>
              <a:t>HIDROELÉCTRICA + BITCOIN</a:t>
            </a:r>
          </a:p>
        </p:txBody>
      </p:sp>
      <p:sp>
        <p:nvSpPr>
          <p:cNvPr id="4" name="Energía propia.&#10;Ingresos en bitcoin.">
            <a:extLst>
              <a:ext uri="{FF2B5EF4-FFF2-40B4-BE49-F238E27FC236}">
                <a16:creationId xmlns:a16="http://schemas.microsoft.com/office/drawing/2014/main" id="{ADEADB0F-F6A3-4DB7-840D-639C693031C5}"/>
              </a:ext>
            </a:extLst>
          </p:cNvPr>
          <p:cNvSpPr>
            <a:spLocks noGrp="1"/>
          </p:cNvSpPr>
          <p:nvPr/>
        </p:nvSpPr>
        <p:spPr>
          <a:xfrm>
            <a:off x="609600" y="1495425"/>
            <a:ext cx="7048500" cy="1952625"/>
          </a:xfrm>
          <a:prstGeom prst="rect">
            <a:avLst/>
          </a:prstGeom>
          <a:noFill/>
          <a:ln w="0">
            <a:noFill/>
          </a:ln>
        </p:spPr>
        <p:txBody>
          <a:bodyPr wrap="square" lIns="0" tIns="0" rIns="0" bIns="0" anchor="t">
            <a:noAutofit/>
          </a:bodyPr>
          <a:lstStyle/>
          <a:p>
            <a:pPr algn="l">
              <a:defRPr sz="5400" b="1">
                <a:solidFill>
                  <a:srgbClr val="FFFFFF"/>
                </a:solidFill>
                <a:latin typeface="Arial"/>
                <a:ea typeface="Arial"/>
                <a:cs typeface="Arial"/>
              </a:defRPr>
            </a:pPr>
            <a:r>
              <a:rPr sz="5400" b="1">
                <a:solidFill>
                  <a:srgbClr val="FFFFFF"/>
                </a:solidFill>
                <a:latin typeface="Arial"/>
                <a:ea typeface="Arial"/>
                <a:cs typeface="Arial"/>
              </a:rPr>
              <a:t>Energía propia.</a:t>
            </a:r>
          </a:p>
          <a:p>
            <a:pPr algn="l">
              <a:defRPr sz="5400" b="1">
                <a:solidFill>
                  <a:srgbClr val="FFFFFF"/>
                </a:solidFill>
                <a:latin typeface="Arial"/>
                <a:ea typeface="Arial"/>
                <a:cs typeface="Arial"/>
              </a:defRPr>
            </a:pPr>
            <a:r>
              <a:rPr sz="5400" b="1">
                <a:solidFill>
                  <a:srgbClr val="FFFFFF"/>
                </a:solidFill>
                <a:latin typeface="Arial"/>
                <a:ea typeface="Arial"/>
                <a:cs typeface="Arial"/>
              </a:rPr>
              <a:t>Ingresos en bitcoin.</a:t>
            </a:r>
          </a:p>
        </p:txBody>
      </p:sp>
      <p:sp>
        <p:nvSpPr>
          <p:cNvPr id="5" name="Propuesta de inversión&#10;Colombia o Guyana">
            <a:extLst>
              <a:ext uri="{FF2B5EF4-FFF2-40B4-BE49-F238E27FC236}">
                <a16:creationId xmlns:a16="http://schemas.microsoft.com/office/drawing/2014/main" id="{D7FE48D4-6744-41CE-A48C-C07299CAB40D}"/>
              </a:ext>
            </a:extLst>
          </p:cNvPr>
          <p:cNvSpPr>
            <a:spLocks noGrp="1"/>
          </p:cNvSpPr>
          <p:nvPr/>
        </p:nvSpPr>
        <p:spPr>
          <a:xfrm>
            <a:off x="647700" y="3876675"/>
            <a:ext cx="5524500" cy="857250"/>
          </a:xfrm>
          <a:prstGeom prst="rect">
            <a:avLst/>
          </a:prstGeom>
          <a:noFill/>
          <a:ln w="0">
            <a:noFill/>
          </a:ln>
        </p:spPr>
        <p:txBody>
          <a:bodyPr wrap="square" lIns="0" tIns="0" rIns="0" bIns="0" anchor="t">
            <a:noAutofit/>
          </a:bodyPr>
          <a:lstStyle/>
          <a:p>
            <a:pPr algn="l">
              <a:defRPr sz="2175" b="0">
                <a:solidFill>
                  <a:srgbClr val="FFFFFF"/>
                </a:solidFill>
                <a:latin typeface="Arial"/>
                <a:ea typeface="Arial"/>
                <a:cs typeface="Arial"/>
              </a:defRPr>
            </a:pPr>
            <a:r>
              <a:rPr sz="2175" b="0">
                <a:solidFill>
                  <a:srgbClr val="FFFFFF"/>
                </a:solidFill>
                <a:latin typeface="Arial"/>
                <a:ea typeface="Arial"/>
                <a:cs typeface="Arial"/>
              </a:rPr>
              <a:t>Propuesta de inversión</a:t>
            </a:r>
          </a:p>
          <a:p>
            <a:pPr algn="l">
              <a:defRPr sz="2175" b="0">
                <a:solidFill>
                  <a:srgbClr val="FFFFFF"/>
                </a:solidFill>
                <a:latin typeface="Arial"/>
                <a:ea typeface="Arial"/>
                <a:cs typeface="Arial"/>
              </a:defRPr>
            </a:pPr>
            <a:r>
              <a:rPr sz="2175" b="0">
                <a:solidFill>
                  <a:srgbClr val="FFFFFF"/>
                </a:solidFill>
                <a:latin typeface="Arial"/>
                <a:ea typeface="Arial"/>
                <a:cs typeface="Arial"/>
              </a:rPr>
              <a:t>Colombia o Guyana</a:t>
            </a:r>
          </a:p>
        </p:txBody>
      </p:sp>
      <p:sp>
        <p:nvSpPr>
          <p:cNvPr id="6" name="USD 10 M en activos según la oferta">
            <a:extLst>
              <a:ext uri="{FF2B5EF4-FFF2-40B4-BE49-F238E27FC236}">
                <a16:creationId xmlns:a16="http://schemas.microsoft.com/office/drawing/2014/main" id="{A692DF21-EFC7-4CA6-A3B5-B133AA8B7751}"/>
              </a:ext>
            </a:extLst>
          </p:cNvPr>
          <p:cNvSpPr>
            <a:spLocks noGrp="1"/>
          </p:cNvSpPr>
          <p:nvPr/>
        </p:nvSpPr>
        <p:spPr>
          <a:xfrm>
            <a:off x="647700" y="5267325"/>
            <a:ext cx="8096250" cy="400050"/>
          </a:xfrm>
          <a:prstGeom prst="rect">
            <a:avLst/>
          </a:prstGeom>
          <a:noFill/>
          <a:ln w="0">
            <a:noFill/>
          </a:ln>
        </p:spPr>
        <p:txBody>
          <a:bodyPr wrap="square" lIns="0" tIns="0" rIns="0" bIns="0" anchor="t">
            <a:noAutofit/>
          </a:bodyPr>
          <a:lstStyle/>
          <a:p>
            <a:pPr algn="l">
              <a:defRPr sz="2325" b="1">
                <a:solidFill>
                  <a:srgbClr val="DFA65D"/>
                </a:solidFill>
                <a:latin typeface="Arial"/>
                <a:ea typeface="Arial"/>
                <a:cs typeface="Arial"/>
              </a:defRPr>
            </a:pPr>
            <a:r>
              <a:rPr sz="2325" b="1">
                <a:solidFill>
                  <a:srgbClr val="DFA65D"/>
                </a:solidFill>
                <a:latin typeface="Arial"/>
                <a:ea typeface="Arial"/>
                <a:cs typeface="Arial"/>
              </a:rPr>
              <a:t>USD 10 M en activos según la oferta</a:t>
            </a:r>
          </a:p>
        </p:txBody>
      </p:sp>
      <p:sp>
        <p:nvSpPr>
          <p:cNvPr id="7" name="Proyecto preliminar. Imagen conceptual, sin emplazamiento confirm">
            <a:extLst>
              <a:ext uri="{FF2B5EF4-FFF2-40B4-BE49-F238E27FC236}">
                <a16:creationId xmlns:a16="http://schemas.microsoft.com/office/drawing/2014/main" id="{60FBDBE5-9912-4953-9BF7-ED466976883C}"/>
              </a:ext>
            </a:extLst>
          </p:cNvPr>
          <p:cNvSpPr>
            <a:spLocks noGrp="1"/>
          </p:cNvSpPr>
          <p:nvPr/>
        </p:nvSpPr>
        <p:spPr>
          <a:xfrm>
            <a:off x="609600" y="6248400"/>
            <a:ext cx="10668000" cy="514350"/>
          </a:xfrm>
          <a:prstGeom prst="rect">
            <a:avLst/>
          </a:prstGeom>
          <a:noFill/>
          <a:ln w="0">
            <a:noFill/>
          </a:ln>
        </p:spPr>
        <p:txBody>
          <a:bodyPr wrap="square" lIns="0" tIns="0" rIns="0" bIns="0" anchor="t">
            <a:noAutofit/>
          </a:bodyPr>
          <a:lstStyle/>
          <a:p>
            <a:pPr algn="l">
              <a:defRPr sz="1275" b="0">
                <a:solidFill>
                  <a:srgbClr val="D7EDE4"/>
                </a:solidFill>
                <a:latin typeface="Arial"/>
                <a:ea typeface="Arial"/>
                <a:cs typeface="Arial"/>
              </a:defRPr>
            </a:pPr>
            <a:r>
              <a:rPr sz="1275" b="0">
                <a:solidFill>
                  <a:srgbClr val="D7EDE4"/>
                </a:solidFill>
                <a:latin typeface="Arial"/>
                <a:ea typeface="Arial"/>
                <a:cs typeface="Arial"/>
              </a:rPr>
              <a:t>Proyecto preliminar. Imagen conceptual, sin emplazamiento confirmado.</a:t>
            </a:r>
          </a:p>
        </p:txBody>
      </p:sp>
    </p:spTree>
    <p:extLst>
      <p:ext uri="{BB962C8B-B14F-4D97-AF65-F5344CB8AC3E}">
        <p14:creationId xmlns:p14="http://schemas.microsoft.com/office/powerpoint/2010/main" val="39954597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F4EE"/>
        </a:solidFill>
        <a:effectLst/>
      </p:bgPr>
    </p:bg>
    <p:spTree>
      <p:nvGrpSpPr>
        <p:cNvPr id="1" name=""/>
        <p:cNvGrpSpPr/>
        <p:nvPr/>
      </p:nvGrpSpPr>
      <p:grpSpPr>
        <a:xfrm>
          <a:off x="0" y="0"/>
          <a:ext cx="0" cy="0"/>
          <a:chOff x="0" y="0"/>
          <a:chExt cx="0" cy="0"/>
        </a:xfrm>
      </p:grpSpPr>
      <p:sp>
        <p:nvSpPr>
          <p:cNvPr id="16" name="Desembolsos ligados a resultados verificables">
            <a:extLst>
              <a:ext uri="{FF2B5EF4-FFF2-40B4-BE49-F238E27FC236}">
                <a16:creationId xmlns:a16="http://schemas.microsoft.com/office/drawing/2014/main" id="{82F9B0E6-1849-4062-8995-E7501C435FA2}"/>
              </a:ext>
            </a:extLst>
          </p:cNvPr>
          <p:cNvSpPr>
            <a:spLocks noGrp="1"/>
          </p:cNvSpPr>
          <p:nvPr/>
        </p:nvSpPr>
        <p:spPr>
          <a:xfrm>
            <a:off x="609600" y="457200"/>
            <a:ext cx="10953750" cy="1047750"/>
          </a:xfrm>
          <a:prstGeom prst="rect">
            <a:avLst/>
          </a:prstGeom>
          <a:noFill/>
          <a:ln w="0">
            <a:noFill/>
          </a:ln>
        </p:spPr>
        <p:txBody>
          <a:bodyPr wrap="square" lIns="0" tIns="0" rIns="0" bIns="0" anchor="t">
            <a:noAutofit/>
          </a:bodyPr>
          <a:lstStyle/>
          <a:p>
            <a:pPr algn="l">
              <a:defRPr sz="3300" b="1">
                <a:solidFill>
                  <a:srgbClr val="133F39"/>
                </a:solidFill>
                <a:latin typeface="Arial"/>
                <a:ea typeface="Arial"/>
                <a:cs typeface="Arial"/>
              </a:defRPr>
            </a:pPr>
            <a:r>
              <a:rPr sz="3300" b="1">
                <a:solidFill>
                  <a:srgbClr val="133F39"/>
                </a:solidFill>
                <a:latin typeface="Arial"/>
                <a:ea typeface="Arial"/>
                <a:cs typeface="Arial"/>
              </a:rPr>
              <a:t>Desembolsos ligados a resultados verificables</a:t>
            </a:r>
          </a:p>
        </p:txBody>
      </p:sp>
      <p:sp>
        <p:nvSpPr>
          <p:cNvPr id="2" name="10">
            <a:extLst>
              <a:ext uri="{FF2B5EF4-FFF2-40B4-BE49-F238E27FC236}">
                <a16:creationId xmlns:a16="http://schemas.microsoft.com/office/drawing/2014/main" id="{686C8C02-022F-458A-B7D0-CD83B77F00FA}"/>
              </a:ext>
            </a:extLst>
          </p:cNvPr>
          <p:cNvSpPr>
            <a:spLocks noGrp="1"/>
          </p:cNvSpPr>
          <p:nvPr/>
        </p:nvSpPr>
        <p:spPr>
          <a:xfrm>
            <a:off x="11334750" y="6457950"/>
            <a:ext cx="304800" cy="228600"/>
          </a:xfrm>
          <a:prstGeom prst="rect">
            <a:avLst/>
          </a:prstGeom>
          <a:noFill/>
          <a:ln w="0">
            <a:noFill/>
          </a:ln>
        </p:spPr>
        <p:txBody>
          <a:bodyPr wrap="square" lIns="0" tIns="0" rIns="0" bIns="0" anchor="t">
            <a:noAutofit/>
          </a:bodyPr>
          <a:lstStyle/>
          <a:p>
            <a:pPr algn="r">
              <a:defRPr sz="1200" b="0">
                <a:solidFill>
                  <a:srgbClr val="54716A"/>
                </a:solidFill>
                <a:latin typeface="Arial"/>
                <a:ea typeface="Arial"/>
                <a:cs typeface="Arial"/>
              </a:defRPr>
            </a:pPr>
            <a:r>
              <a:rPr sz="1200" b="0">
                <a:solidFill>
                  <a:srgbClr val="54716A"/>
                </a:solidFill>
                <a:latin typeface="Arial"/>
                <a:ea typeface="Arial"/>
                <a:cs typeface="Arial"/>
              </a:rPr>
              <a:t>10</a:t>
            </a:r>
          </a:p>
        </p:txBody>
      </p:sp>
      <p:sp>
        <p:nvSpPr>
          <p:cNvPr id="3" name="01">
            <a:extLst>
              <a:ext uri="{FF2B5EF4-FFF2-40B4-BE49-F238E27FC236}">
                <a16:creationId xmlns:a16="http://schemas.microsoft.com/office/drawing/2014/main" id="{DD37D431-5F25-41C6-8B55-B52AB667A9FC}"/>
              </a:ext>
            </a:extLst>
          </p:cNvPr>
          <p:cNvSpPr>
            <a:spLocks noGrp="1"/>
          </p:cNvSpPr>
          <p:nvPr/>
        </p:nvSpPr>
        <p:spPr>
          <a:xfrm>
            <a:off x="609600" y="1724025"/>
            <a:ext cx="971550" cy="647700"/>
          </a:xfrm>
          <a:prstGeom prst="rect">
            <a:avLst/>
          </a:prstGeom>
          <a:noFill/>
          <a:ln w="0">
            <a:noFill/>
          </a:ln>
        </p:spPr>
        <p:txBody>
          <a:bodyPr wrap="square" lIns="0" tIns="0" rIns="0" bIns="0" anchor="t">
            <a:noAutofit/>
          </a:bodyPr>
          <a:lstStyle/>
          <a:p>
            <a:pPr algn="l">
              <a:defRPr sz="3900" b="1">
                <a:solidFill>
                  <a:srgbClr val="168C72"/>
                </a:solidFill>
                <a:latin typeface="Arial"/>
                <a:ea typeface="Arial"/>
                <a:cs typeface="Arial"/>
              </a:defRPr>
            </a:pPr>
            <a:r>
              <a:rPr sz="3900" b="1">
                <a:solidFill>
                  <a:srgbClr val="168C72"/>
                </a:solidFill>
                <a:latin typeface="Arial"/>
                <a:ea typeface="Arial"/>
                <a:cs typeface="Arial"/>
              </a:rPr>
              <a:t>01</a:t>
            </a:r>
          </a:p>
        </p:txBody>
      </p:sp>
      <p:sp>
        <p:nvSpPr>
          <p:cNvPr id="4" name="Sitio y derechos">
            <a:extLst>
              <a:ext uri="{FF2B5EF4-FFF2-40B4-BE49-F238E27FC236}">
                <a16:creationId xmlns:a16="http://schemas.microsoft.com/office/drawing/2014/main" id="{861E5762-AD53-46E3-A555-5903A93BFD17}"/>
              </a:ext>
            </a:extLst>
          </p:cNvPr>
          <p:cNvSpPr>
            <a:spLocks noGrp="1"/>
          </p:cNvSpPr>
          <p:nvPr/>
        </p:nvSpPr>
        <p:spPr>
          <a:xfrm>
            <a:off x="1943100" y="1771650"/>
            <a:ext cx="4191000" cy="504825"/>
          </a:xfrm>
          <a:prstGeom prst="rect">
            <a:avLst/>
          </a:prstGeom>
          <a:noFill/>
          <a:ln w="0">
            <a:noFill/>
          </a:ln>
        </p:spPr>
        <p:txBody>
          <a:bodyPr wrap="square" lIns="0" tIns="0" rIns="0" bIns="0" anchor="t">
            <a:noAutofit/>
          </a:bodyPr>
          <a:lstStyle/>
          <a:p>
            <a:pPr algn="l">
              <a:defRPr sz="2250" b="1">
                <a:solidFill>
                  <a:srgbClr val="133F39"/>
                </a:solidFill>
                <a:latin typeface="Arial"/>
                <a:ea typeface="Arial"/>
                <a:cs typeface="Arial"/>
              </a:defRPr>
            </a:pPr>
            <a:r>
              <a:rPr sz="2250" b="1">
                <a:solidFill>
                  <a:srgbClr val="133F39"/>
                </a:solidFill>
                <a:latin typeface="Arial"/>
                <a:ea typeface="Arial"/>
                <a:cs typeface="Arial"/>
              </a:rPr>
              <a:t>Sitio y derechos</a:t>
            </a:r>
          </a:p>
        </p:txBody>
      </p:sp>
      <p:sp>
        <p:nvSpPr>
          <p:cNvPr id="5" name="Agua, terreno, permisos y comunidades">
            <a:extLst>
              <a:ext uri="{FF2B5EF4-FFF2-40B4-BE49-F238E27FC236}">
                <a16:creationId xmlns:a16="http://schemas.microsoft.com/office/drawing/2014/main" id="{3C1C14BE-1E7C-4D76-953C-F1CC6E786B4E}"/>
              </a:ext>
            </a:extLst>
          </p:cNvPr>
          <p:cNvSpPr>
            <a:spLocks noGrp="1"/>
          </p:cNvSpPr>
          <p:nvPr/>
        </p:nvSpPr>
        <p:spPr>
          <a:xfrm>
            <a:off x="6343650" y="1809750"/>
            <a:ext cx="5191125" cy="714375"/>
          </a:xfrm>
          <a:prstGeom prst="rect">
            <a:avLst/>
          </a:prstGeom>
          <a:noFill/>
          <a:ln w="0">
            <a:noFill/>
          </a:ln>
        </p:spPr>
        <p:txBody>
          <a:bodyPr wrap="square" lIns="0" tIns="0" rIns="0" bIns="0" anchor="t">
            <a:noAutofit/>
          </a:bodyPr>
          <a:lstStyle/>
          <a:p>
            <a:pPr algn="l">
              <a:defRPr sz="1875" b="0">
                <a:solidFill>
                  <a:srgbClr val="54716A"/>
                </a:solidFill>
                <a:latin typeface="Arial"/>
                <a:ea typeface="Arial"/>
                <a:cs typeface="Arial"/>
              </a:defRPr>
            </a:pPr>
            <a:r>
              <a:rPr sz="1875" b="0">
                <a:solidFill>
                  <a:srgbClr val="54716A"/>
                </a:solidFill>
                <a:latin typeface="Arial"/>
                <a:ea typeface="Arial"/>
                <a:cs typeface="Arial"/>
              </a:rPr>
              <a:t>Agua, terreno, permisos y comunidades</a:t>
            </a:r>
          </a:p>
        </p:txBody>
      </p:sp>
      <p:sp>
        <p:nvSpPr>
          <p:cNvPr id="6" name="02">
            <a:extLst>
              <a:ext uri="{FF2B5EF4-FFF2-40B4-BE49-F238E27FC236}">
                <a16:creationId xmlns:a16="http://schemas.microsoft.com/office/drawing/2014/main" id="{F61592B3-B136-4917-8A06-905B6D49593E}"/>
              </a:ext>
            </a:extLst>
          </p:cNvPr>
          <p:cNvSpPr>
            <a:spLocks noGrp="1"/>
          </p:cNvSpPr>
          <p:nvPr/>
        </p:nvSpPr>
        <p:spPr>
          <a:xfrm>
            <a:off x="609600" y="2714625"/>
            <a:ext cx="971550" cy="647700"/>
          </a:xfrm>
          <a:prstGeom prst="rect">
            <a:avLst/>
          </a:prstGeom>
          <a:noFill/>
          <a:ln w="0">
            <a:noFill/>
          </a:ln>
        </p:spPr>
        <p:txBody>
          <a:bodyPr wrap="square" lIns="0" tIns="0" rIns="0" bIns="0" anchor="t">
            <a:noAutofit/>
          </a:bodyPr>
          <a:lstStyle/>
          <a:p>
            <a:pPr algn="l">
              <a:defRPr sz="3900" b="1">
                <a:solidFill>
                  <a:srgbClr val="168C72"/>
                </a:solidFill>
                <a:latin typeface="Arial"/>
                <a:ea typeface="Arial"/>
                <a:cs typeface="Arial"/>
              </a:defRPr>
            </a:pPr>
            <a:r>
              <a:rPr sz="3900" b="1">
                <a:solidFill>
                  <a:srgbClr val="168C72"/>
                </a:solidFill>
                <a:latin typeface="Arial"/>
                <a:ea typeface="Arial"/>
                <a:cs typeface="Arial"/>
              </a:rPr>
              <a:t>02</a:t>
            </a:r>
          </a:p>
        </p:txBody>
      </p:sp>
      <p:sp>
        <p:nvSpPr>
          <p:cNvPr id="7" name="Oferta y contratos">
            <a:extLst>
              <a:ext uri="{FF2B5EF4-FFF2-40B4-BE49-F238E27FC236}">
                <a16:creationId xmlns:a16="http://schemas.microsoft.com/office/drawing/2014/main" id="{11D2B5FF-7FCC-48E9-883E-B79C569BF2C2}"/>
              </a:ext>
            </a:extLst>
          </p:cNvPr>
          <p:cNvSpPr>
            <a:spLocks noGrp="1"/>
          </p:cNvSpPr>
          <p:nvPr/>
        </p:nvSpPr>
        <p:spPr>
          <a:xfrm>
            <a:off x="1943100" y="2762250"/>
            <a:ext cx="4191000" cy="504825"/>
          </a:xfrm>
          <a:prstGeom prst="rect">
            <a:avLst/>
          </a:prstGeom>
          <a:noFill/>
          <a:ln w="0">
            <a:noFill/>
          </a:ln>
        </p:spPr>
        <p:txBody>
          <a:bodyPr wrap="square" lIns="0" tIns="0" rIns="0" bIns="0" anchor="t">
            <a:noAutofit/>
          </a:bodyPr>
          <a:lstStyle/>
          <a:p>
            <a:pPr algn="l">
              <a:defRPr sz="2250" b="1">
                <a:solidFill>
                  <a:srgbClr val="133F39"/>
                </a:solidFill>
                <a:latin typeface="Arial"/>
                <a:ea typeface="Arial"/>
                <a:cs typeface="Arial"/>
              </a:defRPr>
            </a:pPr>
            <a:r>
              <a:rPr sz="2250" b="1">
                <a:solidFill>
                  <a:srgbClr val="133F39"/>
                </a:solidFill>
                <a:latin typeface="Arial"/>
                <a:ea typeface="Arial"/>
                <a:cs typeface="Arial"/>
              </a:rPr>
              <a:t>Oferta y contratos</a:t>
            </a:r>
          </a:p>
        </p:txBody>
      </p:sp>
      <p:sp>
        <p:nvSpPr>
          <p:cNvPr id="8" name="Inventario, potencia, rendimiento y garantías">
            <a:extLst>
              <a:ext uri="{FF2B5EF4-FFF2-40B4-BE49-F238E27FC236}">
                <a16:creationId xmlns:a16="http://schemas.microsoft.com/office/drawing/2014/main" id="{FBDC7259-F43B-4216-9B69-97B5C19EB3A4}"/>
              </a:ext>
            </a:extLst>
          </p:cNvPr>
          <p:cNvSpPr>
            <a:spLocks noGrp="1"/>
          </p:cNvSpPr>
          <p:nvPr/>
        </p:nvSpPr>
        <p:spPr>
          <a:xfrm>
            <a:off x="6343650" y="2800350"/>
            <a:ext cx="5191125" cy="714375"/>
          </a:xfrm>
          <a:prstGeom prst="rect">
            <a:avLst/>
          </a:prstGeom>
          <a:noFill/>
          <a:ln w="0">
            <a:noFill/>
          </a:ln>
        </p:spPr>
        <p:txBody>
          <a:bodyPr wrap="square" lIns="0" tIns="0" rIns="0" bIns="0" anchor="t">
            <a:noAutofit/>
          </a:bodyPr>
          <a:lstStyle/>
          <a:p>
            <a:pPr algn="l">
              <a:defRPr sz="1875" b="0">
                <a:solidFill>
                  <a:srgbClr val="54716A"/>
                </a:solidFill>
                <a:latin typeface="Arial"/>
                <a:ea typeface="Arial"/>
                <a:cs typeface="Arial"/>
              </a:defRPr>
            </a:pPr>
            <a:r>
              <a:rPr sz="1875" b="0">
                <a:solidFill>
                  <a:srgbClr val="54716A"/>
                </a:solidFill>
                <a:latin typeface="Arial"/>
                <a:ea typeface="Arial"/>
                <a:cs typeface="Arial"/>
              </a:rPr>
              <a:t>Inventario, potencia, rendimiento y garantías</a:t>
            </a:r>
          </a:p>
        </p:txBody>
      </p:sp>
      <p:sp>
        <p:nvSpPr>
          <p:cNvPr id="9" name="03">
            <a:extLst>
              <a:ext uri="{FF2B5EF4-FFF2-40B4-BE49-F238E27FC236}">
                <a16:creationId xmlns:a16="http://schemas.microsoft.com/office/drawing/2014/main" id="{2E49972E-9EFA-4410-85FD-EFD869A01A5F}"/>
              </a:ext>
            </a:extLst>
          </p:cNvPr>
          <p:cNvSpPr>
            <a:spLocks noGrp="1"/>
          </p:cNvSpPr>
          <p:nvPr/>
        </p:nvSpPr>
        <p:spPr>
          <a:xfrm>
            <a:off x="609600" y="3705225"/>
            <a:ext cx="971550" cy="647700"/>
          </a:xfrm>
          <a:prstGeom prst="rect">
            <a:avLst/>
          </a:prstGeom>
          <a:noFill/>
          <a:ln w="0">
            <a:noFill/>
          </a:ln>
        </p:spPr>
        <p:txBody>
          <a:bodyPr wrap="square" lIns="0" tIns="0" rIns="0" bIns="0" anchor="t">
            <a:noAutofit/>
          </a:bodyPr>
          <a:lstStyle/>
          <a:p>
            <a:pPr algn="l">
              <a:defRPr sz="3900" b="1">
                <a:solidFill>
                  <a:srgbClr val="168C72"/>
                </a:solidFill>
                <a:latin typeface="Arial"/>
                <a:ea typeface="Arial"/>
                <a:cs typeface="Arial"/>
              </a:defRPr>
            </a:pPr>
            <a:r>
              <a:rPr sz="3900" b="1">
                <a:solidFill>
                  <a:srgbClr val="168C72"/>
                </a:solidFill>
                <a:latin typeface="Arial"/>
                <a:ea typeface="Arial"/>
                <a:cs typeface="Arial"/>
              </a:rPr>
              <a:t>03</a:t>
            </a:r>
          </a:p>
        </p:txBody>
      </p:sp>
      <p:sp>
        <p:nvSpPr>
          <p:cNvPr id="10" name="Construcción y entrega">
            <a:extLst>
              <a:ext uri="{FF2B5EF4-FFF2-40B4-BE49-F238E27FC236}">
                <a16:creationId xmlns:a16="http://schemas.microsoft.com/office/drawing/2014/main" id="{F2631B86-6C6D-4112-B481-9811AD9FDC84}"/>
              </a:ext>
            </a:extLst>
          </p:cNvPr>
          <p:cNvSpPr>
            <a:spLocks noGrp="1"/>
          </p:cNvSpPr>
          <p:nvPr/>
        </p:nvSpPr>
        <p:spPr>
          <a:xfrm>
            <a:off x="1943100" y="3752850"/>
            <a:ext cx="4191000" cy="504825"/>
          </a:xfrm>
          <a:prstGeom prst="rect">
            <a:avLst/>
          </a:prstGeom>
          <a:noFill/>
          <a:ln w="0">
            <a:noFill/>
          </a:ln>
        </p:spPr>
        <p:txBody>
          <a:bodyPr wrap="square" lIns="0" tIns="0" rIns="0" bIns="0" anchor="t">
            <a:noAutofit/>
          </a:bodyPr>
          <a:lstStyle/>
          <a:p>
            <a:pPr algn="l">
              <a:defRPr sz="2250" b="1">
                <a:solidFill>
                  <a:srgbClr val="133F39"/>
                </a:solidFill>
                <a:latin typeface="Arial"/>
                <a:ea typeface="Arial"/>
                <a:cs typeface="Arial"/>
              </a:defRPr>
            </a:pPr>
            <a:r>
              <a:rPr sz="2250" b="1">
                <a:solidFill>
                  <a:srgbClr val="133F39"/>
                </a:solidFill>
                <a:latin typeface="Arial"/>
                <a:ea typeface="Arial"/>
                <a:cs typeface="Arial"/>
              </a:rPr>
              <a:t>Construcción y entrega</a:t>
            </a:r>
          </a:p>
        </p:txBody>
      </p:sp>
      <p:sp>
        <p:nvSpPr>
          <p:cNvPr id="11" name="Obra, instalación y pruebas de aceptación">
            <a:extLst>
              <a:ext uri="{FF2B5EF4-FFF2-40B4-BE49-F238E27FC236}">
                <a16:creationId xmlns:a16="http://schemas.microsoft.com/office/drawing/2014/main" id="{D3358B1E-0614-446A-9E63-4C2EE1734687}"/>
              </a:ext>
            </a:extLst>
          </p:cNvPr>
          <p:cNvSpPr>
            <a:spLocks noGrp="1"/>
          </p:cNvSpPr>
          <p:nvPr/>
        </p:nvSpPr>
        <p:spPr>
          <a:xfrm>
            <a:off x="6343650" y="3790950"/>
            <a:ext cx="5191125" cy="714375"/>
          </a:xfrm>
          <a:prstGeom prst="rect">
            <a:avLst/>
          </a:prstGeom>
          <a:noFill/>
          <a:ln w="0">
            <a:noFill/>
          </a:ln>
        </p:spPr>
        <p:txBody>
          <a:bodyPr wrap="square" lIns="0" tIns="0" rIns="0" bIns="0" anchor="t">
            <a:noAutofit/>
          </a:bodyPr>
          <a:lstStyle/>
          <a:p>
            <a:pPr algn="l">
              <a:defRPr sz="1875" b="0">
                <a:solidFill>
                  <a:srgbClr val="54716A"/>
                </a:solidFill>
                <a:latin typeface="Arial"/>
                <a:ea typeface="Arial"/>
                <a:cs typeface="Arial"/>
              </a:defRPr>
            </a:pPr>
            <a:r>
              <a:rPr sz="1875" b="0">
                <a:solidFill>
                  <a:srgbClr val="54716A"/>
                </a:solidFill>
                <a:latin typeface="Arial"/>
                <a:ea typeface="Arial"/>
                <a:cs typeface="Arial"/>
              </a:rPr>
              <a:t>Obra, instalación y pruebas de aceptación</a:t>
            </a:r>
          </a:p>
        </p:txBody>
      </p:sp>
      <p:sp>
        <p:nvSpPr>
          <p:cNvPr id="12" name="04">
            <a:extLst>
              <a:ext uri="{FF2B5EF4-FFF2-40B4-BE49-F238E27FC236}">
                <a16:creationId xmlns:a16="http://schemas.microsoft.com/office/drawing/2014/main" id="{C92BCF54-8C02-416B-8ECE-6A1A4E276606}"/>
              </a:ext>
            </a:extLst>
          </p:cNvPr>
          <p:cNvSpPr>
            <a:spLocks noGrp="1"/>
          </p:cNvSpPr>
          <p:nvPr/>
        </p:nvSpPr>
        <p:spPr>
          <a:xfrm>
            <a:off x="609600" y="4695825"/>
            <a:ext cx="971550" cy="647700"/>
          </a:xfrm>
          <a:prstGeom prst="rect">
            <a:avLst/>
          </a:prstGeom>
          <a:noFill/>
          <a:ln w="0">
            <a:noFill/>
          </a:ln>
        </p:spPr>
        <p:txBody>
          <a:bodyPr wrap="square" lIns="0" tIns="0" rIns="0" bIns="0" anchor="t">
            <a:noAutofit/>
          </a:bodyPr>
          <a:lstStyle/>
          <a:p>
            <a:pPr algn="l">
              <a:defRPr sz="3900" b="1">
                <a:solidFill>
                  <a:srgbClr val="168C72"/>
                </a:solidFill>
                <a:latin typeface="Arial"/>
                <a:ea typeface="Arial"/>
                <a:cs typeface="Arial"/>
              </a:defRPr>
            </a:pPr>
            <a:r>
              <a:rPr sz="3900" b="1">
                <a:solidFill>
                  <a:srgbClr val="168C72"/>
                </a:solidFill>
                <a:latin typeface="Arial"/>
                <a:ea typeface="Arial"/>
                <a:cs typeface="Arial"/>
              </a:rPr>
              <a:t>04</a:t>
            </a:r>
          </a:p>
        </p:txBody>
      </p:sp>
      <p:sp>
        <p:nvSpPr>
          <p:cNvPr id="13" name="Operación y control">
            <a:extLst>
              <a:ext uri="{FF2B5EF4-FFF2-40B4-BE49-F238E27FC236}">
                <a16:creationId xmlns:a16="http://schemas.microsoft.com/office/drawing/2014/main" id="{ABEDC21B-5CD2-4F6F-AF8A-24D2231279CA}"/>
              </a:ext>
            </a:extLst>
          </p:cNvPr>
          <p:cNvSpPr>
            <a:spLocks noGrp="1"/>
          </p:cNvSpPr>
          <p:nvPr/>
        </p:nvSpPr>
        <p:spPr>
          <a:xfrm>
            <a:off x="1943100" y="4743450"/>
            <a:ext cx="4191000" cy="504825"/>
          </a:xfrm>
          <a:prstGeom prst="rect">
            <a:avLst/>
          </a:prstGeom>
          <a:noFill/>
          <a:ln w="0">
            <a:noFill/>
          </a:ln>
        </p:spPr>
        <p:txBody>
          <a:bodyPr wrap="square" lIns="0" tIns="0" rIns="0" bIns="0" anchor="t">
            <a:noAutofit/>
          </a:bodyPr>
          <a:lstStyle/>
          <a:p>
            <a:pPr algn="l">
              <a:defRPr sz="2250" b="1">
                <a:solidFill>
                  <a:srgbClr val="133F39"/>
                </a:solidFill>
                <a:latin typeface="Arial"/>
                <a:ea typeface="Arial"/>
                <a:cs typeface="Arial"/>
              </a:defRPr>
            </a:pPr>
            <a:r>
              <a:rPr sz="2250" b="1">
                <a:solidFill>
                  <a:srgbClr val="133F39"/>
                </a:solidFill>
                <a:latin typeface="Arial"/>
                <a:ea typeface="Arial"/>
                <a:cs typeface="Arial"/>
              </a:rPr>
              <a:t>Operación y control</a:t>
            </a:r>
          </a:p>
        </p:txBody>
      </p:sp>
      <p:sp>
        <p:nvSpPr>
          <p:cNvPr id="14" name="Mantenimiento, conectividad y custodia de BTC">
            <a:extLst>
              <a:ext uri="{FF2B5EF4-FFF2-40B4-BE49-F238E27FC236}">
                <a16:creationId xmlns:a16="http://schemas.microsoft.com/office/drawing/2014/main" id="{5ECBBBD0-0A59-4073-A437-25D221318360}"/>
              </a:ext>
            </a:extLst>
          </p:cNvPr>
          <p:cNvSpPr>
            <a:spLocks noGrp="1"/>
          </p:cNvSpPr>
          <p:nvPr/>
        </p:nvSpPr>
        <p:spPr>
          <a:xfrm>
            <a:off x="6343650" y="4781550"/>
            <a:ext cx="5191125" cy="714375"/>
          </a:xfrm>
          <a:prstGeom prst="rect">
            <a:avLst/>
          </a:prstGeom>
          <a:noFill/>
          <a:ln w="0">
            <a:noFill/>
          </a:ln>
        </p:spPr>
        <p:txBody>
          <a:bodyPr wrap="square" lIns="0" tIns="0" rIns="0" bIns="0" anchor="t">
            <a:noAutofit/>
          </a:bodyPr>
          <a:lstStyle/>
          <a:p>
            <a:pPr algn="l">
              <a:defRPr sz="1875" b="0">
                <a:solidFill>
                  <a:srgbClr val="54716A"/>
                </a:solidFill>
                <a:latin typeface="Arial"/>
                <a:ea typeface="Arial"/>
                <a:cs typeface="Arial"/>
              </a:defRPr>
            </a:pPr>
            <a:r>
              <a:rPr sz="1875" b="0">
                <a:solidFill>
                  <a:srgbClr val="54716A"/>
                </a:solidFill>
                <a:latin typeface="Arial"/>
                <a:ea typeface="Arial"/>
                <a:cs typeface="Arial"/>
              </a:rPr>
              <a:t>Mantenimiento, conectividad y custodia de BTC</a:t>
            </a:r>
          </a:p>
        </p:txBody>
      </p:sp>
      <p:sp>
        <p:nvSpPr>
          <p:cNvPr id="15" name="Colombia o Guyana según el sitio validado. Calendario y desembols">
            <a:extLst>
              <a:ext uri="{FF2B5EF4-FFF2-40B4-BE49-F238E27FC236}">
                <a16:creationId xmlns:a16="http://schemas.microsoft.com/office/drawing/2014/main" id="{EC1F1BF5-6168-4CEF-9ED8-D62D0156C64A}"/>
              </a:ext>
            </a:extLst>
          </p:cNvPr>
          <p:cNvSpPr>
            <a:spLocks noGrp="1"/>
          </p:cNvSpPr>
          <p:nvPr/>
        </p:nvSpPr>
        <p:spPr>
          <a:xfrm>
            <a:off x="609600" y="6096000"/>
            <a:ext cx="10668000" cy="514350"/>
          </a:xfrm>
          <a:prstGeom prst="rect">
            <a:avLst/>
          </a:prstGeom>
          <a:noFill/>
          <a:ln w="0">
            <a:noFill/>
          </a:ln>
        </p:spPr>
        <p:txBody>
          <a:bodyPr wrap="square" lIns="0" tIns="0" rIns="0" bIns="0" anchor="t">
            <a:noAutofit/>
          </a:bodyPr>
          <a:lstStyle/>
          <a:p>
            <a:pPr algn="l">
              <a:defRPr sz="1275" b="0">
                <a:solidFill>
                  <a:srgbClr val="54716A"/>
                </a:solidFill>
                <a:latin typeface="Arial"/>
                <a:ea typeface="Arial"/>
                <a:cs typeface="Arial"/>
              </a:defRPr>
            </a:pPr>
            <a:r>
              <a:rPr sz="1275" b="0">
                <a:solidFill>
                  <a:srgbClr val="54716A"/>
                </a:solidFill>
                <a:latin typeface="Arial"/>
                <a:ea typeface="Arial"/>
                <a:cs typeface="Arial"/>
              </a:rPr>
              <a:t>Colombia o Guyana según el sitio validado. Calendario y desembolsos por negociar tras revisar permisos y contrato.</a:t>
            </a:r>
          </a:p>
        </p:txBody>
      </p:sp>
    </p:spTree>
    <p:extLst>
      <p:ext uri="{BB962C8B-B14F-4D97-AF65-F5344CB8AC3E}">
        <p14:creationId xmlns:p14="http://schemas.microsoft.com/office/powerpoint/2010/main" val="39946474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03B35"/>
        </a:solidFill>
        <a:effectLst/>
      </p:bgPr>
    </p:bg>
    <p:spTree>
      <p:nvGrpSpPr>
        <p:cNvPr id="1" name=""/>
        <p:cNvGrpSpPr/>
        <p:nvPr/>
      </p:nvGrpSpPr>
      <p:grpSpPr>
        <a:xfrm>
          <a:off x="0" y="0"/>
          <a:ext cx="0" cy="0"/>
          <a:chOff x="0" y="0"/>
          <a:chExt cx="0" cy="0"/>
        </a:xfrm>
      </p:grpSpPr>
      <p:sp>
        <p:nvSpPr>
          <p:cNvPr id="8" name="11">
            <a:extLst>
              <a:ext uri="{FF2B5EF4-FFF2-40B4-BE49-F238E27FC236}">
                <a16:creationId xmlns:a16="http://schemas.microsoft.com/office/drawing/2014/main" id="{5DF68E70-1E26-425D-B0F3-7803DD4BD14C}"/>
              </a:ext>
            </a:extLst>
          </p:cNvPr>
          <p:cNvSpPr>
            <a:spLocks noGrp="1"/>
          </p:cNvSpPr>
          <p:nvPr/>
        </p:nvSpPr>
        <p:spPr>
          <a:xfrm>
            <a:off x="11334750" y="6457950"/>
            <a:ext cx="304800" cy="228600"/>
          </a:xfrm>
          <a:prstGeom prst="rect">
            <a:avLst/>
          </a:prstGeom>
          <a:noFill/>
          <a:ln w="0">
            <a:noFill/>
          </a:ln>
        </p:spPr>
        <p:txBody>
          <a:bodyPr wrap="square" lIns="0" tIns="0" rIns="0" bIns="0" anchor="t">
            <a:noAutofit/>
          </a:bodyPr>
          <a:lstStyle/>
          <a:p>
            <a:pPr algn="r">
              <a:defRPr sz="1200" b="0">
                <a:solidFill>
                  <a:srgbClr val="D7EDE4"/>
                </a:solidFill>
                <a:latin typeface="Arial"/>
                <a:ea typeface="Arial"/>
                <a:cs typeface="Arial"/>
              </a:defRPr>
            </a:pPr>
            <a:r>
              <a:rPr sz="1200" b="0">
                <a:solidFill>
                  <a:srgbClr val="D7EDE4"/>
                </a:solidFill>
                <a:latin typeface="Arial"/>
                <a:ea typeface="Arial"/>
                <a:cs typeface="Arial"/>
              </a:rPr>
              <a:t>11</a:t>
            </a:r>
          </a:p>
        </p:txBody>
      </p:sp>
      <p:pic>
        <p:nvPicPr>
          <p:cNvPr id="9" name="Imagen 8"/>
          <p:cNvPicPr>
            <a:picLocks noChangeAspect="1"/>
          </p:cNvPicPr>
          <p:nvPr/>
        </p:nvPicPr>
        <p:blipFill>
          <a:blip r:embed="rId3"/>
          <a:srcRect t="27" b="27"/>
          <a:stretch>
            <a:fillRect/>
          </a:stretch>
        </p:blipFill>
        <p:spPr>
          <a:xfrm>
            <a:off x="0" y="0"/>
            <a:ext cx="12192000" cy="6858000"/>
          </a:xfrm>
          <a:prstGeom prst="rect">
            <a:avLst/>
          </a:prstGeom>
        </p:spPr>
      </p:pic>
      <p:sp>
        <p:nvSpPr>
          <p:cNvPr id="3" name="Una inversión en energía&#10;y producción digital">
            <a:extLst>
              <a:ext uri="{FF2B5EF4-FFF2-40B4-BE49-F238E27FC236}">
                <a16:creationId xmlns:a16="http://schemas.microsoft.com/office/drawing/2014/main" id="{BDBD2443-AC16-4FDB-9B72-DCB921F2A6E4}"/>
              </a:ext>
            </a:extLst>
          </p:cNvPr>
          <p:cNvSpPr>
            <a:spLocks noGrp="1"/>
          </p:cNvSpPr>
          <p:nvPr/>
        </p:nvSpPr>
        <p:spPr>
          <a:xfrm>
            <a:off x="609600" y="828675"/>
            <a:ext cx="10287000" cy="1485900"/>
          </a:xfrm>
          <a:prstGeom prst="rect">
            <a:avLst/>
          </a:prstGeom>
          <a:noFill/>
          <a:ln w="0">
            <a:noFill/>
          </a:ln>
        </p:spPr>
        <p:txBody>
          <a:bodyPr wrap="square" lIns="0" tIns="0" rIns="0" bIns="0" anchor="t">
            <a:noAutofit/>
          </a:bodyPr>
          <a:lstStyle/>
          <a:p>
            <a:pPr algn="l">
              <a:defRPr sz="4275" b="1">
                <a:solidFill>
                  <a:srgbClr val="FFFFFF"/>
                </a:solidFill>
                <a:latin typeface="Arial"/>
                <a:ea typeface="Arial"/>
                <a:cs typeface="Arial"/>
              </a:defRPr>
            </a:pPr>
            <a:r>
              <a:rPr sz="4275" b="1">
                <a:solidFill>
                  <a:srgbClr val="FFFFFF"/>
                </a:solidFill>
                <a:latin typeface="Arial"/>
                <a:ea typeface="Arial"/>
                <a:cs typeface="Arial"/>
              </a:rPr>
              <a:t>Una inversión en energía</a:t>
            </a:r>
          </a:p>
          <a:p>
            <a:pPr algn="l">
              <a:defRPr sz="4275" b="1">
                <a:solidFill>
                  <a:srgbClr val="FFFFFF"/>
                </a:solidFill>
                <a:latin typeface="Arial"/>
                <a:ea typeface="Arial"/>
                <a:cs typeface="Arial"/>
              </a:defRPr>
            </a:pPr>
            <a:r>
              <a:rPr sz="4275" b="1">
                <a:solidFill>
                  <a:srgbClr val="FFFFFF"/>
                </a:solidFill>
                <a:latin typeface="Arial"/>
                <a:ea typeface="Arial"/>
                <a:cs typeface="Arial"/>
              </a:rPr>
              <a:t>y producción digital</a:t>
            </a:r>
          </a:p>
        </p:txBody>
      </p:sp>
      <p:sp>
        <p:nvSpPr>
          <p:cNvPr id="4" name="USD 10,3 M">
            <a:extLst>
              <a:ext uri="{FF2B5EF4-FFF2-40B4-BE49-F238E27FC236}">
                <a16:creationId xmlns:a16="http://schemas.microsoft.com/office/drawing/2014/main" id="{33646322-6C90-4F75-9D5B-254894C1DA83}"/>
              </a:ext>
            </a:extLst>
          </p:cNvPr>
          <p:cNvSpPr>
            <a:spLocks noGrp="1"/>
          </p:cNvSpPr>
          <p:nvPr/>
        </p:nvSpPr>
        <p:spPr>
          <a:xfrm>
            <a:off x="619125" y="2914650"/>
            <a:ext cx="7648575" cy="1009650"/>
          </a:xfrm>
          <a:prstGeom prst="rect">
            <a:avLst/>
          </a:prstGeom>
          <a:noFill/>
          <a:ln w="0">
            <a:noFill/>
          </a:ln>
        </p:spPr>
        <p:txBody>
          <a:bodyPr wrap="square" lIns="0" tIns="0" rIns="0" bIns="0" anchor="t">
            <a:noAutofit/>
          </a:bodyPr>
          <a:lstStyle/>
          <a:p>
            <a:pPr algn="l">
              <a:defRPr sz="6600" b="1">
                <a:solidFill>
                  <a:srgbClr val="DFA65D"/>
                </a:solidFill>
                <a:latin typeface="Arial"/>
                <a:ea typeface="Arial"/>
                <a:cs typeface="Arial"/>
              </a:defRPr>
            </a:pPr>
            <a:r>
              <a:rPr sz="6600" b="1">
                <a:solidFill>
                  <a:srgbClr val="DFA65D"/>
                </a:solidFill>
                <a:latin typeface="Arial"/>
                <a:ea typeface="Arial"/>
                <a:cs typeface="Arial"/>
              </a:rPr>
              <a:t>USD 10,3 M</a:t>
            </a:r>
          </a:p>
        </p:txBody>
      </p:sp>
      <p:sp>
        <p:nvSpPr>
          <p:cNvPr id="5" name="financiación de referencia">
            <a:extLst>
              <a:ext uri="{FF2B5EF4-FFF2-40B4-BE49-F238E27FC236}">
                <a16:creationId xmlns:a16="http://schemas.microsoft.com/office/drawing/2014/main" id="{AA3019D5-E17A-45D4-AA76-48D4D6B9DEA5}"/>
              </a:ext>
            </a:extLst>
          </p:cNvPr>
          <p:cNvSpPr>
            <a:spLocks noGrp="1"/>
          </p:cNvSpPr>
          <p:nvPr/>
        </p:nvSpPr>
        <p:spPr>
          <a:xfrm>
            <a:off x="676275" y="4029075"/>
            <a:ext cx="7048500" cy="485775"/>
          </a:xfrm>
          <a:prstGeom prst="rect">
            <a:avLst/>
          </a:prstGeom>
          <a:noFill/>
          <a:ln w="0">
            <a:noFill/>
          </a:ln>
        </p:spPr>
        <p:txBody>
          <a:bodyPr wrap="square" lIns="0" tIns="0" rIns="0" bIns="0" anchor="t">
            <a:noAutofit/>
          </a:bodyPr>
          <a:lstStyle/>
          <a:p>
            <a:pPr algn="l">
              <a:defRPr sz="2325" b="0">
                <a:solidFill>
                  <a:srgbClr val="FFFFFF"/>
                </a:solidFill>
                <a:latin typeface="Arial"/>
                <a:ea typeface="Arial"/>
                <a:cs typeface="Arial"/>
              </a:defRPr>
            </a:pPr>
            <a:r>
              <a:rPr sz="2325" b="0">
                <a:solidFill>
                  <a:srgbClr val="FFFFFF"/>
                </a:solidFill>
                <a:latin typeface="Arial"/>
                <a:ea typeface="Arial"/>
                <a:cs typeface="Arial"/>
              </a:rPr>
              <a:t>financiación de referencia</a:t>
            </a:r>
          </a:p>
        </p:txBody>
      </p:sp>
      <p:sp>
        <p:nvSpPr>
          <p:cNvPr id="6" name="Validar la oferta y el sitio.&#10;Cerrar presupuesto y términos&#10;de in">
            <a:extLst>
              <a:ext uri="{FF2B5EF4-FFF2-40B4-BE49-F238E27FC236}">
                <a16:creationId xmlns:a16="http://schemas.microsoft.com/office/drawing/2014/main" id="{3D2975BB-88A2-4977-84C1-08CEBACCCF93}"/>
              </a:ext>
            </a:extLst>
          </p:cNvPr>
          <p:cNvSpPr>
            <a:spLocks noGrp="1"/>
          </p:cNvSpPr>
          <p:nvPr/>
        </p:nvSpPr>
        <p:spPr>
          <a:xfrm>
            <a:off x="657225" y="4791075"/>
            <a:ext cx="6667500" cy="1190625"/>
          </a:xfrm>
          <a:prstGeom prst="rect">
            <a:avLst/>
          </a:prstGeom>
          <a:noFill/>
          <a:ln w="0">
            <a:noFill/>
          </a:ln>
        </p:spPr>
        <p:txBody>
          <a:bodyPr wrap="square" lIns="0" tIns="0" rIns="0" bIns="0" anchor="t">
            <a:noAutofit/>
          </a:bodyPr>
          <a:lstStyle/>
          <a:p>
            <a:pPr algn="l">
              <a:defRPr sz="2175" b="0">
                <a:solidFill>
                  <a:srgbClr val="FFFFFF"/>
                </a:solidFill>
                <a:latin typeface="Arial"/>
                <a:ea typeface="Arial"/>
                <a:cs typeface="Arial"/>
              </a:defRPr>
            </a:pPr>
            <a:r>
              <a:rPr sz="2175" b="0">
                <a:solidFill>
                  <a:srgbClr val="FFFFFF"/>
                </a:solidFill>
                <a:latin typeface="Arial"/>
                <a:ea typeface="Arial"/>
                <a:cs typeface="Arial"/>
              </a:rPr>
              <a:t>Validar la oferta y el sitio.</a:t>
            </a:r>
          </a:p>
          <a:p>
            <a:pPr algn="l">
              <a:defRPr sz="2175" b="0">
                <a:solidFill>
                  <a:srgbClr val="FFFFFF"/>
                </a:solidFill>
                <a:latin typeface="Arial"/>
                <a:ea typeface="Arial"/>
                <a:cs typeface="Arial"/>
              </a:defRPr>
            </a:pPr>
            <a:r>
              <a:rPr sz="2175" b="0">
                <a:solidFill>
                  <a:srgbClr val="FFFFFF"/>
                </a:solidFill>
                <a:latin typeface="Arial"/>
                <a:ea typeface="Arial"/>
                <a:cs typeface="Arial"/>
              </a:rPr>
              <a:t>Cerrar presupuesto y términos</a:t>
            </a:r>
          </a:p>
          <a:p>
            <a:pPr algn="l">
              <a:defRPr sz="2175" b="0">
                <a:solidFill>
                  <a:srgbClr val="FFFFFF"/>
                </a:solidFill>
                <a:latin typeface="Arial"/>
                <a:ea typeface="Arial"/>
                <a:cs typeface="Arial"/>
              </a:defRPr>
            </a:pPr>
            <a:r>
              <a:rPr sz="2175" b="0">
                <a:solidFill>
                  <a:srgbClr val="FFFFFF"/>
                </a:solidFill>
                <a:latin typeface="Arial"/>
                <a:ea typeface="Arial"/>
                <a:cs typeface="Arial"/>
              </a:rPr>
              <a:t>de inversión.</a:t>
            </a:r>
          </a:p>
        </p:txBody>
      </p:sp>
      <p:sp>
        <p:nvSpPr>
          <p:cNvPr id="7" name="Participación, gobierno y distribuciones por negociar. Imagen con">
            <a:extLst>
              <a:ext uri="{FF2B5EF4-FFF2-40B4-BE49-F238E27FC236}">
                <a16:creationId xmlns:a16="http://schemas.microsoft.com/office/drawing/2014/main" id="{A49B6E24-4289-45B4-9951-7CA5AC2DF5FF}"/>
              </a:ext>
            </a:extLst>
          </p:cNvPr>
          <p:cNvSpPr>
            <a:spLocks noGrp="1"/>
          </p:cNvSpPr>
          <p:nvPr/>
        </p:nvSpPr>
        <p:spPr>
          <a:xfrm>
            <a:off x="609600" y="6191250"/>
            <a:ext cx="10668000" cy="514350"/>
          </a:xfrm>
          <a:prstGeom prst="rect">
            <a:avLst/>
          </a:prstGeom>
          <a:noFill/>
          <a:ln w="0">
            <a:noFill/>
          </a:ln>
        </p:spPr>
        <p:txBody>
          <a:bodyPr wrap="square" lIns="0" tIns="0" rIns="0" bIns="0" anchor="t">
            <a:noAutofit/>
          </a:bodyPr>
          <a:lstStyle/>
          <a:p>
            <a:pPr algn="l">
              <a:defRPr sz="1275" b="0">
                <a:solidFill>
                  <a:srgbClr val="D7EDE4"/>
                </a:solidFill>
                <a:latin typeface="Arial"/>
                <a:ea typeface="Arial"/>
                <a:cs typeface="Arial"/>
              </a:defRPr>
            </a:pPr>
            <a:r>
              <a:rPr sz="1275" b="0">
                <a:solidFill>
                  <a:srgbClr val="D7EDE4"/>
                </a:solidFill>
                <a:latin typeface="Arial"/>
                <a:ea typeface="Arial"/>
                <a:cs typeface="Arial"/>
              </a:rPr>
              <a:t>Participación, gobierno y distribuciones por negociar. Imagen conceptual sin emplazamiento confirmado.</a:t>
            </a:r>
          </a:p>
        </p:txBody>
      </p:sp>
    </p:spTree>
    <p:extLst>
      <p:ext uri="{BB962C8B-B14F-4D97-AF65-F5344CB8AC3E}">
        <p14:creationId xmlns:p14="http://schemas.microsoft.com/office/powerpoint/2010/main" val="194197508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F4EE"/>
        </a:solidFill>
        <a:effectLst/>
      </p:bgPr>
    </p:bg>
    <p:spTree>
      <p:nvGrpSpPr>
        <p:cNvPr id="1" name=""/>
        <p:cNvGrpSpPr/>
        <p:nvPr/>
      </p:nvGrpSpPr>
      <p:grpSpPr>
        <a:xfrm>
          <a:off x="0" y="0"/>
          <a:ext cx="0" cy="0"/>
          <a:chOff x="0" y="0"/>
          <a:chExt cx="0" cy="0"/>
        </a:xfrm>
      </p:grpSpPr>
      <p:sp>
        <p:nvSpPr>
          <p:cNvPr id="5" name="Supuestos del modelo">
            <a:extLst>
              <a:ext uri="{FF2B5EF4-FFF2-40B4-BE49-F238E27FC236}">
                <a16:creationId xmlns:a16="http://schemas.microsoft.com/office/drawing/2014/main" id="{2903941A-11B3-4571-BE41-A2A70D2919C2}"/>
              </a:ext>
            </a:extLst>
          </p:cNvPr>
          <p:cNvSpPr>
            <a:spLocks noGrp="1"/>
          </p:cNvSpPr>
          <p:nvPr/>
        </p:nvSpPr>
        <p:spPr>
          <a:xfrm>
            <a:off x="609600" y="457200"/>
            <a:ext cx="10953750" cy="1047750"/>
          </a:xfrm>
          <a:prstGeom prst="rect">
            <a:avLst/>
          </a:prstGeom>
          <a:noFill/>
          <a:ln w="0">
            <a:noFill/>
          </a:ln>
        </p:spPr>
        <p:txBody>
          <a:bodyPr wrap="square" lIns="0" tIns="0" rIns="0" bIns="0" anchor="t">
            <a:noAutofit/>
          </a:bodyPr>
          <a:lstStyle/>
          <a:p>
            <a:pPr algn="l">
              <a:defRPr sz="3300" b="1">
                <a:solidFill>
                  <a:srgbClr val="133F39"/>
                </a:solidFill>
                <a:latin typeface="Arial"/>
                <a:ea typeface="Arial"/>
                <a:cs typeface="Arial"/>
              </a:defRPr>
            </a:pPr>
            <a:r>
              <a:rPr sz="3300" b="1">
                <a:solidFill>
                  <a:srgbClr val="133F39"/>
                </a:solidFill>
                <a:latin typeface="Arial"/>
                <a:ea typeface="Arial"/>
                <a:cs typeface="Arial"/>
              </a:rPr>
              <a:t>Supuestos del modelo</a:t>
            </a:r>
          </a:p>
        </p:txBody>
      </p:sp>
      <p:sp>
        <p:nvSpPr>
          <p:cNvPr id="2" name="12">
            <a:extLst>
              <a:ext uri="{FF2B5EF4-FFF2-40B4-BE49-F238E27FC236}">
                <a16:creationId xmlns:a16="http://schemas.microsoft.com/office/drawing/2014/main" id="{11B090DA-1214-460D-948B-BFEB72E54098}"/>
              </a:ext>
            </a:extLst>
          </p:cNvPr>
          <p:cNvSpPr>
            <a:spLocks noGrp="1"/>
          </p:cNvSpPr>
          <p:nvPr/>
        </p:nvSpPr>
        <p:spPr>
          <a:xfrm>
            <a:off x="11334750" y="6457950"/>
            <a:ext cx="304800" cy="228600"/>
          </a:xfrm>
          <a:prstGeom prst="rect">
            <a:avLst/>
          </a:prstGeom>
          <a:noFill/>
          <a:ln w="0">
            <a:noFill/>
          </a:ln>
        </p:spPr>
        <p:txBody>
          <a:bodyPr wrap="square" lIns="0" tIns="0" rIns="0" bIns="0" anchor="t">
            <a:noAutofit/>
          </a:bodyPr>
          <a:lstStyle/>
          <a:p>
            <a:pPr algn="r">
              <a:defRPr sz="1200" b="0">
                <a:solidFill>
                  <a:srgbClr val="54716A"/>
                </a:solidFill>
                <a:latin typeface="Arial"/>
                <a:ea typeface="Arial"/>
                <a:cs typeface="Arial"/>
              </a:defRPr>
            </a:pPr>
            <a:r>
              <a:rPr sz="1200" b="0">
                <a:solidFill>
                  <a:srgbClr val="54716A"/>
                </a:solidFill>
                <a:latin typeface="Arial"/>
                <a:ea typeface="Arial"/>
                <a:cs typeface="Arial"/>
              </a:rPr>
              <a:t>12</a:t>
            </a:r>
          </a:p>
        </p:txBody>
      </p:sp>
      <p:graphicFrame>
        <p:nvGraphicFramePr>
          <p:cNvPr id="7" name="Tabla 6"/>
          <p:cNvGraphicFramePr/>
          <p:nvPr/>
        </p:nvGraphicFramePr>
        <p:xfrm>
          <a:off x="609600" y="1581150"/>
          <a:ext cx="10972800" cy="4057650"/>
        </p:xfrm>
        <a:graphic>
          <a:graphicData uri="http://schemas.openxmlformats.org/drawingml/2006/table">
            <a:tbl>
              <a:tblPr/>
              <a:tblGrid>
                <a:gridCol w="3733800">
                  <a:extLst>
                    <a:ext uri="{9D8B030D-6E8A-4147-A177-3AD203B41FA5}">
                      <a16:colId xmlns:a16="http://schemas.microsoft.com/office/drawing/2014/main" val="20000"/>
                    </a:ext>
                  </a:extLst>
                </a:gridCol>
                <a:gridCol w="3095625">
                  <a:extLst>
                    <a:ext uri="{9D8B030D-6E8A-4147-A177-3AD203B41FA5}">
                      <a16:colId xmlns:a16="http://schemas.microsoft.com/office/drawing/2014/main" val="20001"/>
                    </a:ext>
                  </a:extLst>
                </a:gridCol>
                <a:gridCol w="4143375">
                  <a:extLst>
                    <a:ext uri="{9D8B030D-6E8A-4147-A177-3AD203B41FA5}">
                      <a16:colId xmlns:a16="http://schemas.microsoft.com/office/drawing/2014/main" val="20002"/>
                    </a:ext>
                  </a:extLst>
                </a:gridCol>
              </a:tblGrid>
              <a:tr h="579664">
                <a:tc>
                  <a:txBody>
                    <a:bodyPr/>
                    <a:lstStyle/>
                    <a:p>
                      <a:r>
                        <a:rPr sz="1725" b="1">
                          <a:solidFill>
                            <a:srgbClr val="FFFFFF"/>
                          </a:solidFill>
                          <a:latin typeface="Arial"/>
                          <a:ea typeface="Arial"/>
                          <a:cs typeface="Arial"/>
                        </a:rPr>
                        <a:t>Variable</a:t>
                      </a:r>
                    </a:p>
                  </a:txBody>
                  <a:tcPr marL="133350" marR="133350" marT="114300" marB="95250" anchor="ctr">
                    <a:solidFill>
                      <a:srgbClr val="103B35"/>
                    </a:solidFill>
                  </a:tcPr>
                </a:tc>
                <a:tc>
                  <a:txBody>
                    <a:bodyPr/>
                    <a:lstStyle/>
                    <a:p>
                      <a:r>
                        <a:rPr sz="1725" b="1">
                          <a:solidFill>
                            <a:srgbClr val="FFFFFF"/>
                          </a:solidFill>
                          <a:latin typeface="Arial"/>
                          <a:ea typeface="Arial"/>
                          <a:cs typeface="Arial"/>
                        </a:rPr>
                        <a:t>Referencia</a:t>
                      </a:r>
                    </a:p>
                  </a:txBody>
                  <a:tcPr marL="133350" marR="133350" marT="114300" marB="95250" anchor="ctr">
                    <a:solidFill>
                      <a:srgbClr val="103B35"/>
                    </a:solidFill>
                  </a:tcPr>
                </a:tc>
                <a:tc>
                  <a:txBody>
                    <a:bodyPr/>
                    <a:lstStyle/>
                    <a:p>
                      <a:r>
                        <a:rPr sz="1725" b="1">
                          <a:solidFill>
                            <a:srgbClr val="FFFFFF"/>
                          </a:solidFill>
                          <a:latin typeface="Arial"/>
                          <a:ea typeface="Arial"/>
                          <a:cs typeface="Arial"/>
                        </a:rPr>
                        <a:t>Origen</a:t>
                      </a:r>
                    </a:p>
                  </a:txBody>
                  <a:tcPr marL="133350" marR="133350" marT="114300" marB="95250" anchor="ctr">
                    <a:solidFill>
                      <a:srgbClr val="103B35"/>
                    </a:solidFill>
                  </a:tcPr>
                </a:tc>
                <a:extLst>
                  <a:ext uri="{0D108BD9-81ED-4DB2-BD59-A6C34878D82A}">
                    <a16:rowId xmlns:a16="http://schemas.microsoft.com/office/drawing/2014/main" val="10000"/>
                  </a:ext>
                </a:extLst>
              </a:tr>
              <a:tr h="579664">
                <a:tc>
                  <a:txBody>
                    <a:bodyPr/>
                    <a:lstStyle/>
                    <a:p>
                      <a:r>
                        <a:rPr sz="1725" b="0">
                          <a:solidFill>
                            <a:srgbClr val="133F39"/>
                          </a:solidFill>
                          <a:latin typeface="Arial"/>
                          <a:ea typeface="Arial"/>
                          <a:cs typeface="Arial"/>
                        </a:rPr>
                        <a:t>Producción mensual</a:t>
                      </a:r>
                    </a:p>
                  </a:txBody>
                  <a:tcPr marL="133350" marR="133350" marT="114300" marB="95250" anchor="ctr">
                    <a:solidFill>
                      <a:srgbClr val="FFFFFF"/>
                    </a:solidFill>
                  </a:tcPr>
                </a:tc>
                <a:tc>
                  <a:txBody>
                    <a:bodyPr/>
                    <a:lstStyle/>
                    <a:p>
                      <a:r>
                        <a:rPr sz="1725" b="0">
                          <a:solidFill>
                            <a:srgbClr val="133F39"/>
                          </a:solidFill>
                          <a:latin typeface="Arial"/>
                          <a:ea typeface="Arial"/>
                          <a:cs typeface="Arial"/>
                        </a:rPr>
                        <a:t>6 BTC brutos</a:t>
                      </a:r>
                    </a:p>
                  </a:txBody>
                  <a:tcPr marL="133350" marR="133350" marT="114300" marB="95250" anchor="ctr">
                    <a:solidFill>
                      <a:srgbClr val="FFFFFF"/>
                    </a:solidFill>
                  </a:tcPr>
                </a:tc>
                <a:tc>
                  <a:txBody>
                    <a:bodyPr/>
                    <a:lstStyle/>
                    <a:p>
                      <a:r>
                        <a:rPr sz="1725" b="0">
                          <a:solidFill>
                            <a:srgbClr val="133F39"/>
                          </a:solidFill>
                          <a:latin typeface="Arial"/>
                          <a:ea typeface="Arial"/>
                          <a:cs typeface="Arial"/>
                        </a:rPr>
                        <a:t>Oferta comunicada</a:t>
                      </a:r>
                    </a:p>
                  </a:txBody>
                  <a:tcPr marL="133350" marR="133350" marT="114300" marB="95250" anchor="ctr">
                    <a:solidFill>
                      <a:srgbClr val="FFFFFF"/>
                    </a:solidFill>
                  </a:tcPr>
                </a:tc>
                <a:extLst>
                  <a:ext uri="{0D108BD9-81ED-4DB2-BD59-A6C34878D82A}">
                    <a16:rowId xmlns:a16="http://schemas.microsoft.com/office/drawing/2014/main" val="10001"/>
                  </a:ext>
                </a:extLst>
              </a:tr>
              <a:tr h="579664">
                <a:tc>
                  <a:txBody>
                    <a:bodyPr/>
                    <a:lstStyle/>
                    <a:p>
                      <a:r>
                        <a:rPr sz="1725" b="0">
                          <a:solidFill>
                            <a:srgbClr val="133F39"/>
                          </a:solidFill>
                          <a:latin typeface="Arial"/>
                          <a:ea typeface="Arial"/>
                          <a:cs typeface="Arial"/>
                        </a:rPr>
                        <a:t>Precio BTC</a:t>
                      </a:r>
                    </a:p>
                  </a:txBody>
                  <a:tcPr marL="133350" marR="133350" marT="114300" marB="95250" anchor="ctr">
                    <a:solidFill>
                      <a:srgbClr val="F6F4EE"/>
                    </a:solidFill>
                  </a:tcPr>
                </a:tc>
                <a:tc>
                  <a:txBody>
                    <a:bodyPr/>
                    <a:lstStyle/>
                    <a:p>
                      <a:r>
                        <a:rPr sz="1725" b="0">
                          <a:solidFill>
                            <a:srgbClr val="133F39"/>
                          </a:solidFill>
                          <a:latin typeface="Arial"/>
                          <a:ea typeface="Arial"/>
                          <a:cs typeface="Arial"/>
                        </a:rPr>
                        <a:t>USD 80.000</a:t>
                      </a:r>
                    </a:p>
                  </a:txBody>
                  <a:tcPr marL="133350" marR="133350" marT="114300" marB="95250" anchor="ctr">
                    <a:solidFill>
                      <a:srgbClr val="F6F4EE"/>
                    </a:solidFill>
                  </a:tcPr>
                </a:tc>
                <a:tc>
                  <a:txBody>
                    <a:bodyPr/>
                    <a:lstStyle/>
                    <a:p>
                      <a:r>
                        <a:rPr sz="1725" b="0">
                          <a:solidFill>
                            <a:srgbClr val="133F39"/>
                          </a:solidFill>
                          <a:latin typeface="Arial"/>
                          <a:ea typeface="Arial"/>
                          <a:cs typeface="Arial"/>
                        </a:rPr>
                        <a:t>Escenario ilustrativo</a:t>
                      </a:r>
                    </a:p>
                  </a:txBody>
                  <a:tcPr marL="133350" marR="133350" marT="114300" marB="95250" anchor="ctr">
                    <a:solidFill>
                      <a:srgbClr val="F6F4EE"/>
                    </a:solidFill>
                  </a:tcPr>
                </a:tc>
                <a:extLst>
                  <a:ext uri="{0D108BD9-81ED-4DB2-BD59-A6C34878D82A}">
                    <a16:rowId xmlns:a16="http://schemas.microsoft.com/office/drawing/2014/main" val="10002"/>
                  </a:ext>
                </a:extLst>
              </a:tr>
              <a:tr h="579664">
                <a:tc>
                  <a:txBody>
                    <a:bodyPr/>
                    <a:lstStyle/>
                    <a:p>
                      <a:r>
                        <a:rPr sz="1725" b="0">
                          <a:solidFill>
                            <a:srgbClr val="133F39"/>
                          </a:solidFill>
                          <a:latin typeface="Arial"/>
                          <a:ea typeface="Arial"/>
                          <a:cs typeface="Arial"/>
                        </a:rPr>
                        <a:t>Comisión del pool</a:t>
                      </a:r>
                    </a:p>
                  </a:txBody>
                  <a:tcPr marL="133350" marR="133350" marT="114300" marB="95250" anchor="ctr">
                    <a:solidFill>
                      <a:srgbClr val="FFFFFF"/>
                    </a:solidFill>
                  </a:tcPr>
                </a:tc>
                <a:tc>
                  <a:txBody>
                    <a:bodyPr/>
                    <a:lstStyle/>
                    <a:p>
                      <a:r>
                        <a:rPr sz="1725" b="0">
                          <a:solidFill>
                            <a:srgbClr val="133F39"/>
                          </a:solidFill>
                          <a:latin typeface="Arial"/>
                          <a:ea typeface="Arial"/>
                          <a:cs typeface="Arial"/>
                        </a:rPr>
                        <a:t>2%</a:t>
                      </a:r>
                    </a:p>
                  </a:txBody>
                  <a:tcPr marL="133350" marR="133350" marT="114300" marB="95250" anchor="ctr">
                    <a:solidFill>
                      <a:srgbClr val="FFFFFF"/>
                    </a:solidFill>
                  </a:tcPr>
                </a:tc>
                <a:tc>
                  <a:txBody>
                    <a:bodyPr/>
                    <a:lstStyle/>
                    <a:p>
                      <a:r>
                        <a:rPr sz="1725" b="0">
                          <a:solidFill>
                            <a:srgbClr val="133F39"/>
                          </a:solidFill>
                          <a:latin typeface="Arial"/>
                          <a:ea typeface="Arial"/>
                          <a:cs typeface="Arial"/>
                        </a:rPr>
                        <a:t>Hipótesis por confirmar</a:t>
                      </a:r>
                    </a:p>
                  </a:txBody>
                  <a:tcPr marL="133350" marR="133350" marT="114300" marB="95250" anchor="ctr">
                    <a:solidFill>
                      <a:srgbClr val="FFFFFF"/>
                    </a:solidFill>
                  </a:tcPr>
                </a:tc>
                <a:extLst>
                  <a:ext uri="{0D108BD9-81ED-4DB2-BD59-A6C34878D82A}">
                    <a16:rowId xmlns:a16="http://schemas.microsoft.com/office/drawing/2014/main" val="10003"/>
                  </a:ext>
                </a:extLst>
              </a:tr>
              <a:tr h="579664">
                <a:tc>
                  <a:txBody>
                    <a:bodyPr/>
                    <a:lstStyle/>
                    <a:p>
                      <a:r>
                        <a:rPr sz="1725" b="0">
                          <a:solidFill>
                            <a:srgbClr val="133F39"/>
                          </a:solidFill>
                          <a:latin typeface="Arial"/>
                          <a:ea typeface="Arial"/>
                          <a:cs typeface="Arial"/>
                        </a:rPr>
                        <a:t>Gastos operativos</a:t>
                      </a:r>
                    </a:p>
                  </a:txBody>
                  <a:tcPr marL="133350" marR="133350" marT="114300" marB="95250" anchor="ctr">
                    <a:solidFill>
                      <a:srgbClr val="F6F4EE"/>
                    </a:solidFill>
                  </a:tcPr>
                </a:tc>
                <a:tc>
                  <a:txBody>
                    <a:bodyPr/>
                    <a:lstStyle/>
                    <a:p>
                      <a:r>
                        <a:rPr sz="1725" b="0">
                          <a:solidFill>
                            <a:srgbClr val="133F39"/>
                          </a:solidFill>
                          <a:latin typeface="Arial"/>
                          <a:ea typeface="Arial"/>
                          <a:cs typeface="Arial"/>
                        </a:rPr>
                        <a:t>USD 50.000/mes</a:t>
                      </a:r>
                    </a:p>
                  </a:txBody>
                  <a:tcPr marL="133350" marR="133350" marT="114300" marB="95250" anchor="ctr">
                    <a:solidFill>
                      <a:srgbClr val="F6F4EE"/>
                    </a:solidFill>
                  </a:tcPr>
                </a:tc>
                <a:tc>
                  <a:txBody>
                    <a:bodyPr/>
                    <a:lstStyle/>
                    <a:p>
                      <a:r>
                        <a:rPr sz="1725" b="0">
                          <a:solidFill>
                            <a:srgbClr val="133F39"/>
                          </a:solidFill>
                          <a:latin typeface="Arial"/>
                          <a:ea typeface="Arial"/>
                          <a:cs typeface="Arial"/>
                        </a:rPr>
                        <a:t>Hipótesis sin cotización</a:t>
                      </a:r>
                    </a:p>
                  </a:txBody>
                  <a:tcPr marL="133350" marR="133350" marT="114300" marB="95250" anchor="ctr">
                    <a:solidFill>
                      <a:srgbClr val="F6F4EE"/>
                    </a:solidFill>
                  </a:tcPr>
                </a:tc>
                <a:extLst>
                  <a:ext uri="{0D108BD9-81ED-4DB2-BD59-A6C34878D82A}">
                    <a16:rowId xmlns:a16="http://schemas.microsoft.com/office/drawing/2014/main" val="10004"/>
                  </a:ext>
                </a:extLst>
              </a:tr>
              <a:tr h="579664">
                <a:tc>
                  <a:txBody>
                    <a:bodyPr/>
                    <a:lstStyle/>
                    <a:p>
                      <a:r>
                        <a:rPr sz="1725" b="0">
                          <a:solidFill>
                            <a:srgbClr val="133F39"/>
                          </a:solidFill>
                          <a:latin typeface="Arial"/>
                          <a:ea typeface="Arial"/>
                          <a:cs typeface="Arial"/>
                        </a:rPr>
                        <a:t>Reserva de renovación</a:t>
                      </a:r>
                    </a:p>
                  </a:txBody>
                  <a:tcPr marL="133350" marR="133350" marT="114300" marB="95250" anchor="ctr">
                    <a:solidFill>
                      <a:srgbClr val="FFFFFF"/>
                    </a:solidFill>
                  </a:tcPr>
                </a:tc>
                <a:tc>
                  <a:txBody>
                    <a:bodyPr/>
                    <a:lstStyle/>
                    <a:p>
                      <a:r>
                        <a:rPr sz="1725" b="0">
                          <a:solidFill>
                            <a:srgbClr val="133F39"/>
                          </a:solidFill>
                          <a:latin typeface="Arial"/>
                          <a:ea typeface="Arial"/>
                          <a:cs typeface="Arial"/>
                        </a:rPr>
                        <a:t>USD 100.000/mes</a:t>
                      </a:r>
                    </a:p>
                  </a:txBody>
                  <a:tcPr marL="133350" marR="133350" marT="114300" marB="95250" anchor="ctr">
                    <a:solidFill>
                      <a:srgbClr val="FFFFFF"/>
                    </a:solidFill>
                  </a:tcPr>
                </a:tc>
                <a:tc>
                  <a:txBody>
                    <a:bodyPr/>
                    <a:lstStyle/>
                    <a:p>
                      <a:r>
                        <a:rPr sz="1725" b="0">
                          <a:solidFill>
                            <a:srgbClr val="133F39"/>
                          </a:solidFill>
                          <a:latin typeface="Arial"/>
                          <a:ea typeface="Arial"/>
                          <a:cs typeface="Arial"/>
                        </a:rPr>
                        <a:t>Dotación de planeación</a:t>
                      </a:r>
                    </a:p>
                  </a:txBody>
                  <a:tcPr marL="133350" marR="133350" marT="114300" marB="95250" anchor="ctr">
                    <a:solidFill>
                      <a:srgbClr val="FFFFFF"/>
                    </a:solidFill>
                  </a:tcPr>
                </a:tc>
                <a:extLst>
                  <a:ext uri="{0D108BD9-81ED-4DB2-BD59-A6C34878D82A}">
                    <a16:rowId xmlns:a16="http://schemas.microsoft.com/office/drawing/2014/main" val="10005"/>
                  </a:ext>
                </a:extLst>
              </a:tr>
              <a:tr h="579664">
                <a:tc>
                  <a:txBody>
                    <a:bodyPr/>
                    <a:lstStyle/>
                    <a:p>
                      <a:r>
                        <a:rPr sz="1725" b="0">
                          <a:solidFill>
                            <a:srgbClr val="133F39"/>
                          </a:solidFill>
                          <a:latin typeface="Arial"/>
                          <a:ea typeface="Arial"/>
                          <a:cs typeface="Arial"/>
                        </a:rPr>
                        <a:t>Capital inicial</a:t>
                      </a:r>
                    </a:p>
                  </a:txBody>
                  <a:tcPr marL="133350" marR="133350" marT="114300" marB="95250" anchor="ctr">
                    <a:solidFill>
                      <a:srgbClr val="F6F4EE"/>
                    </a:solidFill>
                  </a:tcPr>
                </a:tc>
                <a:tc>
                  <a:txBody>
                    <a:bodyPr/>
                    <a:lstStyle/>
                    <a:p>
                      <a:r>
                        <a:rPr sz="1725" b="0">
                          <a:solidFill>
                            <a:srgbClr val="133F39"/>
                          </a:solidFill>
                          <a:latin typeface="Arial"/>
                          <a:ea typeface="Arial"/>
                          <a:cs typeface="Arial"/>
                        </a:rPr>
                        <a:t>USD 10,3 M</a:t>
                      </a:r>
                    </a:p>
                  </a:txBody>
                  <a:tcPr marL="133350" marR="133350" marT="114300" marB="95250" anchor="ctr">
                    <a:solidFill>
                      <a:srgbClr val="F6F4EE"/>
                    </a:solidFill>
                  </a:tcPr>
                </a:tc>
                <a:tc>
                  <a:txBody>
                    <a:bodyPr/>
                    <a:lstStyle/>
                    <a:p>
                      <a:r>
                        <a:rPr sz="1725" b="0">
                          <a:solidFill>
                            <a:srgbClr val="133F39"/>
                          </a:solidFill>
                          <a:latin typeface="Arial"/>
                          <a:ea typeface="Arial"/>
                          <a:cs typeface="Arial"/>
                        </a:rPr>
                        <a:t>Oferta + fondo supuesto</a:t>
                      </a:r>
                    </a:p>
                  </a:txBody>
                  <a:tcPr marL="133350" marR="133350" marT="114300" marB="95250" anchor="ctr">
                    <a:solidFill>
                      <a:srgbClr val="F6F4EE"/>
                    </a:solidFill>
                  </a:tcPr>
                </a:tc>
                <a:extLst>
                  <a:ext uri="{0D108BD9-81ED-4DB2-BD59-A6C34878D82A}">
                    <a16:rowId xmlns:a16="http://schemas.microsoft.com/office/drawing/2014/main" val="10006"/>
                  </a:ext>
                </a:extLst>
              </a:tr>
            </a:tbl>
          </a:graphicData>
        </a:graphic>
      </p:graphicFrame>
      <p:sp>
        <p:nvSpPr>
          <p:cNvPr id="4" name="Saldo = BTC × precio × (1 − comisión) − gastos − reserva. Fuentes">
            <a:extLst>
              <a:ext uri="{FF2B5EF4-FFF2-40B4-BE49-F238E27FC236}">
                <a16:creationId xmlns:a16="http://schemas.microsoft.com/office/drawing/2014/main" id="{3DEBBB1B-4F00-4C7D-AB4D-6D484CA6AC08}"/>
              </a:ext>
            </a:extLst>
          </p:cNvPr>
          <p:cNvSpPr>
            <a:spLocks noGrp="1"/>
          </p:cNvSpPr>
          <p:nvPr/>
        </p:nvSpPr>
        <p:spPr>
          <a:xfrm>
            <a:off x="609600" y="6057900"/>
            <a:ext cx="10668000" cy="514350"/>
          </a:xfrm>
          <a:prstGeom prst="rect">
            <a:avLst/>
          </a:prstGeom>
          <a:noFill/>
          <a:ln w="0">
            <a:noFill/>
          </a:ln>
        </p:spPr>
        <p:txBody>
          <a:bodyPr wrap="square" lIns="0" tIns="0" rIns="0" bIns="0" anchor="t">
            <a:noAutofit/>
          </a:bodyPr>
          <a:lstStyle/>
          <a:p>
            <a:pPr algn="l">
              <a:defRPr sz="1275" b="0">
                <a:solidFill>
                  <a:srgbClr val="54716A"/>
                </a:solidFill>
                <a:latin typeface="Arial"/>
                <a:ea typeface="Arial"/>
                <a:cs typeface="Arial"/>
              </a:defRPr>
            </a:pPr>
            <a:r>
              <a:rPr sz="1275" b="0">
                <a:solidFill>
                  <a:srgbClr val="54716A"/>
                </a:solidFill>
                <a:latin typeface="Arial"/>
                <a:ea typeface="Arial"/>
                <a:cs typeface="Arial"/>
              </a:rPr>
              <a:t>Saldo = BTC × precio × (1 − comisión) − gastos − reserva. Fuentes y explicación de cada escenario en las notas.</a:t>
            </a:r>
          </a:p>
        </p:txBody>
      </p:sp>
    </p:spTree>
    <p:extLst>
      <p:ext uri="{BB962C8B-B14F-4D97-AF65-F5344CB8AC3E}">
        <p14:creationId xmlns:p14="http://schemas.microsoft.com/office/powerpoint/2010/main" val="115410208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F4EE"/>
        </a:solidFill>
        <a:effectLst/>
      </p:bgPr>
    </p:bg>
    <p:spTree>
      <p:nvGrpSpPr>
        <p:cNvPr id="1" name=""/>
        <p:cNvGrpSpPr/>
        <p:nvPr/>
      </p:nvGrpSpPr>
      <p:grpSpPr>
        <a:xfrm>
          <a:off x="0" y="0"/>
          <a:ext cx="0" cy="0"/>
          <a:chOff x="0" y="0"/>
          <a:chExt cx="0" cy="0"/>
        </a:xfrm>
      </p:grpSpPr>
      <p:sp>
        <p:nvSpPr>
          <p:cNvPr id="9" name="La oportunidad de negocio">
            <a:extLst>
              <a:ext uri="{FF2B5EF4-FFF2-40B4-BE49-F238E27FC236}">
                <a16:creationId xmlns:a16="http://schemas.microsoft.com/office/drawing/2014/main" id="{56690B77-E372-4702-A82D-9E29305292C9}"/>
              </a:ext>
            </a:extLst>
          </p:cNvPr>
          <p:cNvSpPr>
            <a:spLocks noGrp="1"/>
          </p:cNvSpPr>
          <p:nvPr/>
        </p:nvSpPr>
        <p:spPr>
          <a:xfrm>
            <a:off x="609600" y="457200"/>
            <a:ext cx="10953750" cy="1047750"/>
          </a:xfrm>
          <a:prstGeom prst="rect">
            <a:avLst/>
          </a:prstGeom>
          <a:noFill/>
          <a:ln w="0">
            <a:noFill/>
          </a:ln>
        </p:spPr>
        <p:txBody>
          <a:bodyPr wrap="square" lIns="0" tIns="0" rIns="0" bIns="0" anchor="t">
            <a:noAutofit/>
          </a:bodyPr>
          <a:lstStyle/>
          <a:p>
            <a:pPr algn="l">
              <a:defRPr sz="3300" b="1">
                <a:solidFill>
                  <a:srgbClr val="133F39"/>
                </a:solidFill>
                <a:latin typeface="Arial"/>
                <a:ea typeface="Arial"/>
                <a:cs typeface="Arial"/>
              </a:defRPr>
            </a:pPr>
            <a:r>
              <a:rPr sz="3300" b="1">
                <a:solidFill>
                  <a:srgbClr val="133F39"/>
                </a:solidFill>
                <a:latin typeface="Arial"/>
                <a:ea typeface="Arial"/>
                <a:cs typeface="Arial"/>
              </a:rPr>
              <a:t>La oportunidad de negocio</a:t>
            </a:r>
          </a:p>
        </p:txBody>
      </p:sp>
      <p:sp>
        <p:nvSpPr>
          <p:cNvPr id="2" name="02">
            <a:extLst>
              <a:ext uri="{FF2B5EF4-FFF2-40B4-BE49-F238E27FC236}">
                <a16:creationId xmlns:a16="http://schemas.microsoft.com/office/drawing/2014/main" id="{A7886868-ADD5-48B8-A91D-82A976E5E921}"/>
              </a:ext>
            </a:extLst>
          </p:cNvPr>
          <p:cNvSpPr>
            <a:spLocks noGrp="1"/>
          </p:cNvSpPr>
          <p:nvPr/>
        </p:nvSpPr>
        <p:spPr>
          <a:xfrm>
            <a:off x="11334750" y="6457950"/>
            <a:ext cx="304800" cy="228600"/>
          </a:xfrm>
          <a:prstGeom prst="rect">
            <a:avLst/>
          </a:prstGeom>
          <a:noFill/>
          <a:ln w="0">
            <a:noFill/>
          </a:ln>
        </p:spPr>
        <p:txBody>
          <a:bodyPr wrap="square" lIns="0" tIns="0" rIns="0" bIns="0" anchor="t">
            <a:noAutofit/>
          </a:bodyPr>
          <a:lstStyle/>
          <a:p>
            <a:pPr algn="r">
              <a:defRPr sz="1200" b="0">
                <a:solidFill>
                  <a:srgbClr val="54716A"/>
                </a:solidFill>
                <a:latin typeface="Arial"/>
                <a:ea typeface="Arial"/>
                <a:cs typeface="Arial"/>
              </a:defRPr>
            </a:pPr>
            <a:r>
              <a:rPr sz="1200" b="0">
                <a:solidFill>
                  <a:srgbClr val="54716A"/>
                </a:solidFill>
                <a:latin typeface="Arial"/>
                <a:ea typeface="Arial"/>
                <a:cs typeface="Arial"/>
              </a:rPr>
              <a:t>02</a:t>
            </a:r>
          </a:p>
        </p:txBody>
      </p:sp>
      <p:sp>
        <p:nvSpPr>
          <p:cNvPr id="3" name="5 MW">
            <a:extLst>
              <a:ext uri="{FF2B5EF4-FFF2-40B4-BE49-F238E27FC236}">
                <a16:creationId xmlns:a16="http://schemas.microsoft.com/office/drawing/2014/main" id="{D2DF93A7-8831-44D2-8ED3-63B3ECB6AF77}"/>
              </a:ext>
            </a:extLst>
          </p:cNvPr>
          <p:cNvSpPr>
            <a:spLocks noGrp="1"/>
          </p:cNvSpPr>
          <p:nvPr/>
        </p:nvSpPr>
        <p:spPr>
          <a:xfrm>
            <a:off x="609600" y="1838325"/>
            <a:ext cx="4476750" cy="1123950"/>
          </a:xfrm>
          <a:prstGeom prst="rect">
            <a:avLst/>
          </a:prstGeom>
          <a:noFill/>
          <a:ln w="0">
            <a:noFill/>
          </a:ln>
        </p:spPr>
        <p:txBody>
          <a:bodyPr wrap="square" lIns="0" tIns="0" rIns="0" bIns="0" anchor="t">
            <a:noAutofit/>
          </a:bodyPr>
          <a:lstStyle/>
          <a:p>
            <a:pPr algn="l">
              <a:defRPr sz="7500" b="1">
                <a:solidFill>
                  <a:srgbClr val="168C72"/>
                </a:solidFill>
                <a:latin typeface="Arial"/>
                <a:ea typeface="Arial"/>
                <a:cs typeface="Arial"/>
              </a:defRPr>
            </a:pPr>
            <a:r>
              <a:rPr sz="7500" b="1">
                <a:solidFill>
                  <a:srgbClr val="168C72"/>
                </a:solidFill>
                <a:latin typeface="Arial"/>
                <a:ea typeface="Arial"/>
                <a:cs typeface="Arial"/>
              </a:rPr>
              <a:t>5 MW</a:t>
            </a:r>
          </a:p>
        </p:txBody>
      </p:sp>
      <p:sp>
        <p:nvSpPr>
          <p:cNvPr id="4" name="de potencia nominal propuesta">
            <a:extLst>
              <a:ext uri="{FF2B5EF4-FFF2-40B4-BE49-F238E27FC236}">
                <a16:creationId xmlns:a16="http://schemas.microsoft.com/office/drawing/2014/main" id="{A43A1931-C5CC-4FA8-B2D8-6C920D0E80C7}"/>
              </a:ext>
            </a:extLst>
          </p:cNvPr>
          <p:cNvSpPr>
            <a:spLocks noGrp="1"/>
          </p:cNvSpPr>
          <p:nvPr/>
        </p:nvSpPr>
        <p:spPr>
          <a:xfrm>
            <a:off x="647700" y="3038475"/>
            <a:ext cx="4953000" cy="609600"/>
          </a:xfrm>
          <a:prstGeom prst="rect">
            <a:avLst/>
          </a:prstGeom>
          <a:noFill/>
          <a:ln w="0">
            <a:noFill/>
          </a:ln>
        </p:spPr>
        <p:txBody>
          <a:bodyPr wrap="square" lIns="0" tIns="0" rIns="0" bIns="0" anchor="t">
            <a:noAutofit/>
          </a:bodyPr>
          <a:lstStyle/>
          <a:p>
            <a:pPr algn="l">
              <a:defRPr sz="2025" b="0">
                <a:solidFill>
                  <a:srgbClr val="54716A"/>
                </a:solidFill>
                <a:latin typeface="Arial"/>
                <a:ea typeface="Arial"/>
                <a:cs typeface="Arial"/>
              </a:defRPr>
            </a:pPr>
            <a:r>
              <a:rPr sz="2025" b="0">
                <a:solidFill>
                  <a:srgbClr val="54716A"/>
                </a:solidFill>
                <a:latin typeface="Arial"/>
                <a:ea typeface="Arial"/>
                <a:cs typeface="Arial"/>
              </a:rPr>
              <a:t>de potencia nominal propuesta</a:t>
            </a:r>
          </a:p>
        </p:txBody>
      </p:sp>
      <p:sp>
        <p:nvSpPr>
          <p:cNvPr id="5" name="Controlar el suministro eléctrico&#10;y monetizarlo en el propio siti">
            <a:extLst>
              <a:ext uri="{FF2B5EF4-FFF2-40B4-BE49-F238E27FC236}">
                <a16:creationId xmlns:a16="http://schemas.microsoft.com/office/drawing/2014/main" id="{4468B26F-9BB6-400E-8B25-CFD151D449A0}"/>
              </a:ext>
            </a:extLst>
          </p:cNvPr>
          <p:cNvSpPr>
            <a:spLocks noGrp="1"/>
          </p:cNvSpPr>
          <p:nvPr/>
        </p:nvSpPr>
        <p:spPr>
          <a:xfrm>
            <a:off x="6210300" y="1866900"/>
            <a:ext cx="5238750" cy="1381125"/>
          </a:xfrm>
          <a:prstGeom prst="rect">
            <a:avLst/>
          </a:prstGeom>
          <a:noFill/>
          <a:ln w="0">
            <a:noFill/>
          </a:ln>
        </p:spPr>
        <p:txBody>
          <a:bodyPr wrap="square" lIns="0" tIns="0" rIns="0" bIns="0" anchor="t">
            <a:noAutofit/>
          </a:bodyPr>
          <a:lstStyle/>
          <a:p>
            <a:pPr algn="l">
              <a:defRPr sz="2850" b="1">
                <a:solidFill>
                  <a:srgbClr val="133F39"/>
                </a:solidFill>
                <a:latin typeface="Arial"/>
                <a:ea typeface="Arial"/>
                <a:cs typeface="Arial"/>
              </a:defRPr>
            </a:pPr>
            <a:r>
              <a:rPr sz="2850" b="1">
                <a:solidFill>
                  <a:srgbClr val="133F39"/>
                </a:solidFill>
                <a:latin typeface="Arial"/>
                <a:ea typeface="Arial"/>
                <a:cs typeface="Arial"/>
              </a:rPr>
              <a:t>Controlar el suministro eléctrico</a:t>
            </a:r>
          </a:p>
          <a:p>
            <a:pPr algn="l">
              <a:defRPr sz="2850" b="1">
                <a:solidFill>
                  <a:srgbClr val="133F39"/>
                </a:solidFill>
                <a:latin typeface="Arial"/>
                <a:ea typeface="Arial"/>
                <a:cs typeface="Arial"/>
              </a:defRPr>
            </a:pPr>
            <a:r>
              <a:rPr sz="2850" b="1">
                <a:solidFill>
                  <a:srgbClr val="133F39"/>
                </a:solidFill>
                <a:latin typeface="Arial"/>
                <a:ea typeface="Arial"/>
                <a:cs typeface="Arial"/>
              </a:rPr>
              <a:t>y monetizarlo en el propio sitio</a:t>
            </a:r>
          </a:p>
        </p:txBody>
      </p:sp>
      <p:sp>
        <p:nvSpPr>
          <p:cNvPr id="6" name="Una central alimenta los mineros.&#10;Los BTC obtenidos se venden&#10;par">
            <a:extLst>
              <a:ext uri="{FF2B5EF4-FFF2-40B4-BE49-F238E27FC236}">
                <a16:creationId xmlns:a16="http://schemas.microsoft.com/office/drawing/2014/main" id="{609EA1C4-54FB-459C-9552-A965BF4A2730}"/>
              </a:ext>
            </a:extLst>
          </p:cNvPr>
          <p:cNvSpPr>
            <a:spLocks noGrp="1"/>
          </p:cNvSpPr>
          <p:nvPr/>
        </p:nvSpPr>
        <p:spPr>
          <a:xfrm>
            <a:off x="6210300" y="3581400"/>
            <a:ext cx="5238750" cy="1333500"/>
          </a:xfrm>
          <a:prstGeom prst="rect">
            <a:avLst/>
          </a:prstGeom>
          <a:noFill/>
          <a:ln w="0">
            <a:noFill/>
          </a:ln>
        </p:spPr>
        <p:txBody>
          <a:bodyPr wrap="square" lIns="0" tIns="0" rIns="0" bIns="0" anchor="t">
            <a:noAutofit/>
          </a:bodyPr>
          <a:lstStyle/>
          <a:p>
            <a:pPr algn="l">
              <a:defRPr sz="2175" b="0">
                <a:solidFill>
                  <a:srgbClr val="133F39"/>
                </a:solidFill>
                <a:latin typeface="Arial"/>
                <a:ea typeface="Arial"/>
                <a:cs typeface="Arial"/>
              </a:defRPr>
            </a:pPr>
            <a:r>
              <a:rPr sz="2175" b="0">
                <a:solidFill>
                  <a:srgbClr val="133F39"/>
                </a:solidFill>
                <a:latin typeface="Arial"/>
                <a:ea typeface="Arial"/>
                <a:cs typeface="Arial"/>
              </a:rPr>
              <a:t>Una central alimenta los mineros.</a:t>
            </a:r>
          </a:p>
          <a:p>
            <a:pPr algn="l">
              <a:defRPr sz="2175" b="0">
                <a:solidFill>
                  <a:srgbClr val="133F39"/>
                </a:solidFill>
                <a:latin typeface="Arial"/>
                <a:ea typeface="Arial"/>
                <a:cs typeface="Arial"/>
              </a:defRPr>
            </a:pPr>
            <a:r>
              <a:rPr sz="2175" b="0">
                <a:solidFill>
                  <a:srgbClr val="133F39"/>
                </a:solidFill>
                <a:latin typeface="Arial"/>
                <a:ea typeface="Arial"/>
                <a:cs typeface="Arial"/>
              </a:rPr>
              <a:t>Los BTC obtenidos se venden</a:t>
            </a:r>
          </a:p>
          <a:p>
            <a:pPr algn="l">
              <a:defRPr sz="2175" b="0">
                <a:solidFill>
                  <a:srgbClr val="133F39"/>
                </a:solidFill>
                <a:latin typeface="Arial"/>
                <a:ea typeface="Arial"/>
                <a:cs typeface="Arial"/>
              </a:defRPr>
            </a:pPr>
            <a:r>
              <a:rPr sz="2175" b="0">
                <a:solidFill>
                  <a:srgbClr val="133F39"/>
                </a:solidFill>
                <a:latin typeface="Arial"/>
                <a:ea typeface="Arial"/>
                <a:cs typeface="Arial"/>
              </a:rPr>
              <a:t>para generar ingresos.</a:t>
            </a:r>
          </a:p>
        </p:txBody>
      </p:sp>
      <p:sp>
        <p:nvSpPr>
          <p:cNvPr id="7" name="Infraestructura hidroeléctrica&#10;con operación digital modular">
            <a:extLst>
              <a:ext uri="{FF2B5EF4-FFF2-40B4-BE49-F238E27FC236}">
                <a16:creationId xmlns:a16="http://schemas.microsoft.com/office/drawing/2014/main" id="{5BB61530-F1F2-4032-87DB-AE663D2728D1}"/>
              </a:ext>
            </a:extLst>
          </p:cNvPr>
          <p:cNvSpPr>
            <a:spLocks noGrp="1"/>
          </p:cNvSpPr>
          <p:nvPr/>
        </p:nvSpPr>
        <p:spPr>
          <a:xfrm>
            <a:off x="647700" y="4486275"/>
            <a:ext cx="5048250" cy="952500"/>
          </a:xfrm>
          <a:prstGeom prst="rect">
            <a:avLst/>
          </a:prstGeom>
          <a:noFill/>
          <a:ln w="0">
            <a:noFill/>
          </a:ln>
        </p:spPr>
        <p:txBody>
          <a:bodyPr wrap="square" lIns="0" tIns="0" rIns="0" bIns="0" anchor="t">
            <a:noAutofit/>
          </a:bodyPr>
          <a:lstStyle/>
          <a:p>
            <a:pPr algn="l">
              <a:defRPr sz="2325" b="1">
                <a:solidFill>
                  <a:srgbClr val="133F39"/>
                </a:solidFill>
                <a:latin typeface="Arial"/>
                <a:ea typeface="Arial"/>
                <a:cs typeface="Arial"/>
              </a:defRPr>
            </a:pPr>
            <a:r>
              <a:rPr sz="2325" b="1">
                <a:solidFill>
                  <a:srgbClr val="133F39"/>
                </a:solidFill>
                <a:latin typeface="Arial"/>
                <a:ea typeface="Arial"/>
                <a:cs typeface="Arial"/>
              </a:rPr>
              <a:t>Infraestructura hidroeléctrica</a:t>
            </a:r>
          </a:p>
          <a:p>
            <a:pPr algn="l">
              <a:defRPr sz="2325" b="1">
                <a:solidFill>
                  <a:srgbClr val="133F39"/>
                </a:solidFill>
                <a:latin typeface="Arial"/>
                <a:ea typeface="Arial"/>
                <a:cs typeface="Arial"/>
              </a:defRPr>
            </a:pPr>
            <a:r>
              <a:rPr sz="2325" b="1">
                <a:solidFill>
                  <a:srgbClr val="133F39"/>
                </a:solidFill>
                <a:latin typeface="Arial"/>
                <a:ea typeface="Arial"/>
                <a:cs typeface="Arial"/>
              </a:rPr>
              <a:t>con operación digital modular</a:t>
            </a:r>
          </a:p>
        </p:txBody>
      </p:sp>
      <p:sp>
        <p:nvSpPr>
          <p:cNvPr id="8" name="La potencia y el coste provienen de la oferta. La generación tien">
            <a:extLst>
              <a:ext uri="{FF2B5EF4-FFF2-40B4-BE49-F238E27FC236}">
                <a16:creationId xmlns:a16="http://schemas.microsoft.com/office/drawing/2014/main" id="{EFE5447C-3C5C-41BA-BB62-718AEE9E1550}"/>
              </a:ext>
            </a:extLst>
          </p:cNvPr>
          <p:cNvSpPr>
            <a:spLocks noGrp="1"/>
          </p:cNvSpPr>
          <p:nvPr/>
        </p:nvSpPr>
        <p:spPr>
          <a:xfrm>
            <a:off x="609600" y="6096000"/>
            <a:ext cx="10668000" cy="514350"/>
          </a:xfrm>
          <a:prstGeom prst="rect">
            <a:avLst/>
          </a:prstGeom>
          <a:noFill/>
          <a:ln w="0">
            <a:noFill/>
          </a:ln>
        </p:spPr>
        <p:txBody>
          <a:bodyPr wrap="square" lIns="0" tIns="0" rIns="0" bIns="0" anchor="t">
            <a:noAutofit/>
          </a:bodyPr>
          <a:lstStyle/>
          <a:p>
            <a:pPr algn="l">
              <a:defRPr sz="1275" b="0">
                <a:solidFill>
                  <a:srgbClr val="54716A"/>
                </a:solidFill>
                <a:latin typeface="Arial"/>
                <a:ea typeface="Arial"/>
                <a:cs typeface="Arial"/>
              </a:defRPr>
            </a:pPr>
            <a:r>
              <a:rPr sz="1275" b="0">
                <a:solidFill>
                  <a:srgbClr val="54716A"/>
                </a:solidFill>
                <a:latin typeface="Arial"/>
                <a:ea typeface="Arial"/>
                <a:cs typeface="Arial"/>
              </a:rPr>
              <a:t>La potencia y el coste provienen de la oferta. La generación tiene costes de operación y mantenimiento.</a:t>
            </a:r>
          </a:p>
        </p:txBody>
      </p:sp>
    </p:spTree>
    <p:extLst>
      <p:ext uri="{BB962C8B-B14F-4D97-AF65-F5344CB8AC3E}">
        <p14:creationId xmlns:p14="http://schemas.microsoft.com/office/powerpoint/2010/main" val="79668457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6F4EE"/>
        </a:solidFill>
        <a:effectLst/>
      </p:bgPr>
    </p:bg>
    <p:spTree>
      <p:nvGrpSpPr>
        <p:cNvPr id="1" name=""/>
        <p:cNvGrpSpPr/>
        <p:nvPr/>
      </p:nvGrpSpPr>
      <p:grpSpPr>
        <a:xfrm>
          <a:off x="0" y="0"/>
          <a:ext cx="0" cy="0"/>
          <a:chOff x="0" y="0"/>
          <a:chExt cx="0" cy="0"/>
        </a:xfrm>
      </p:grpSpPr>
      <p:sp>
        <p:nvSpPr>
          <p:cNvPr id="9" name="USD 10,3 M de financiación de referencia">
            <a:extLst>
              <a:ext uri="{FF2B5EF4-FFF2-40B4-BE49-F238E27FC236}">
                <a16:creationId xmlns:a16="http://schemas.microsoft.com/office/drawing/2014/main" id="{1F2E158F-5F5F-42F9-94D6-28AD0BC74D69}"/>
              </a:ext>
            </a:extLst>
          </p:cNvPr>
          <p:cNvSpPr>
            <a:spLocks noGrp="1"/>
          </p:cNvSpPr>
          <p:nvPr/>
        </p:nvSpPr>
        <p:spPr>
          <a:xfrm>
            <a:off x="609600" y="457200"/>
            <a:ext cx="10953750" cy="1047750"/>
          </a:xfrm>
          <a:prstGeom prst="rect">
            <a:avLst/>
          </a:prstGeom>
          <a:noFill/>
          <a:ln w="0">
            <a:noFill/>
          </a:ln>
        </p:spPr>
        <p:txBody>
          <a:bodyPr wrap="square" lIns="0" tIns="0" rIns="0" bIns="0" anchor="t">
            <a:noAutofit/>
          </a:bodyPr>
          <a:lstStyle/>
          <a:p>
            <a:pPr algn="l">
              <a:defRPr sz="3300" b="1">
                <a:solidFill>
                  <a:srgbClr val="133F39"/>
                </a:solidFill>
                <a:latin typeface="Arial"/>
                <a:ea typeface="Arial"/>
                <a:cs typeface="Arial"/>
              </a:defRPr>
            </a:pPr>
            <a:r>
              <a:rPr sz="3300" b="1">
                <a:solidFill>
                  <a:srgbClr val="133F39"/>
                </a:solidFill>
                <a:latin typeface="Arial"/>
                <a:ea typeface="Arial"/>
                <a:cs typeface="Arial"/>
              </a:rPr>
              <a:t>USD 10,3 M de financiación de referencia</a:t>
            </a:r>
          </a:p>
        </p:txBody>
      </p:sp>
      <p:sp>
        <p:nvSpPr>
          <p:cNvPr id="2" name="03">
            <a:extLst>
              <a:ext uri="{FF2B5EF4-FFF2-40B4-BE49-F238E27FC236}">
                <a16:creationId xmlns:a16="http://schemas.microsoft.com/office/drawing/2014/main" id="{0C914046-B152-4D7E-BE5E-98DAF0FC5908}"/>
              </a:ext>
            </a:extLst>
          </p:cNvPr>
          <p:cNvSpPr>
            <a:spLocks noGrp="1"/>
          </p:cNvSpPr>
          <p:nvPr/>
        </p:nvSpPr>
        <p:spPr>
          <a:xfrm>
            <a:off x="11334750" y="6457950"/>
            <a:ext cx="304800" cy="228600"/>
          </a:xfrm>
          <a:prstGeom prst="rect">
            <a:avLst/>
          </a:prstGeom>
          <a:noFill/>
          <a:ln w="0">
            <a:noFill/>
          </a:ln>
        </p:spPr>
        <p:txBody>
          <a:bodyPr wrap="square" lIns="0" tIns="0" rIns="0" bIns="0" anchor="t">
            <a:noAutofit/>
          </a:bodyPr>
          <a:lstStyle/>
          <a:p>
            <a:pPr algn="r">
              <a:defRPr sz="1200" b="0">
                <a:solidFill>
                  <a:srgbClr val="54716A"/>
                </a:solidFill>
                <a:latin typeface="Arial"/>
                <a:ea typeface="Arial"/>
                <a:cs typeface="Arial"/>
              </a:defRPr>
            </a:pPr>
            <a:r>
              <a:rPr sz="1200" b="0">
                <a:solidFill>
                  <a:srgbClr val="54716A"/>
                </a:solidFill>
                <a:latin typeface="Arial"/>
                <a:ea typeface="Arial"/>
                <a:cs typeface="Arial"/>
              </a:rPr>
              <a:t>03</a:t>
            </a:r>
          </a:p>
        </p:txBody>
      </p:sp>
      <p:graphicFrame>
        <p:nvGraphicFramePr>
          <p:cNvPr id="11" name="Chart"/>
          <p:cNvGraphicFramePr/>
          <p:nvPr/>
        </p:nvGraphicFramePr>
        <p:xfrm>
          <a:off x="476250" y="1609725"/>
          <a:ext cx="5286375" cy="3819525"/>
        </p:xfrm>
        <a:graphic>
          <a:graphicData uri="http://schemas.openxmlformats.org/drawingml/2006/chart">
            <c:chart xmlns:c="http://schemas.openxmlformats.org/drawingml/2006/chart" xmlns:r="http://schemas.openxmlformats.org/officeDocument/2006/relationships" r:id="rId3"/>
          </a:graphicData>
        </a:graphic>
      </p:graphicFrame>
      <p:sp>
        <p:nvSpPr>
          <p:cNvPr id="4" name="10,3 M">
            <a:extLst>
              <a:ext uri="{FF2B5EF4-FFF2-40B4-BE49-F238E27FC236}">
                <a16:creationId xmlns:a16="http://schemas.microsoft.com/office/drawing/2014/main" id="{18DB3429-598A-4204-93F7-A9BB2DC997A3}"/>
              </a:ext>
            </a:extLst>
          </p:cNvPr>
          <p:cNvSpPr>
            <a:spLocks noGrp="1"/>
          </p:cNvSpPr>
          <p:nvPr/>
        </p:nvSpPr>
        <p:spPr>
          <a:xfrm>
            <a:off x="1619250" y="2857500"/>
            <a:ext cx="3000375" cy="647700"/>
          </a:xfrm>
          <a:prstGeom prst="rect">
            <a:avLst/>
          </a:prstGeom>
          <a:noFill/>
          <a:ln w="0">
            <a:noFill/>
          </a:ln>
        </p:spPr>
        <p:txBody>
          <a:bodyPr wrap="square" lIns="0" tIns="0" rIns="0" bIns="0" anchor="t">
            <a:noAutofit/>
          </a:bodyPr>
          <a:lstStyle/>
          <a:p>
            <a:pPr algn="ctr">
              <a:defRPr sz="3750" b="1">
                <a:solidFill>
                  <a:srgbClr val="133F39"/>
                </a:solidFill>
                <a:latin typeface="Arial"/>
                <a:ea typeface="Arial"/>
                <a:cs typeface="Arial"/>
              </a:defRPr>
            </a:pPr>
            <a:r>
              <a:rPr sz="3750" b="1">
                <a:solidFill>
                  <a:srgbClr val="133F39"/>
                </a:solidFill>
                <a:latin typeface="Arial"/>
                <a:ea typeface="Arial"/>
                <a:cs typeface="Arial"/>
              </a:rPr>
              <a:t>10,3 M</a:t>
            </a:r>
          </a:p>
        </p:txBody>
      </p:sp>
      <p:sp>
        <p:nvSpPr>
          <p:cNvPr id="5" name="USD">
            <a:extLst>
              <a:ext uri="{FF2B5EF4-FFF2-40B4-BE49-F238E27FC236}">
                <a16:creationId xmlns:a16="http://schemas.microsoft.com/office/drawing/2014/main" id="{36C37620-1923-479A-833E-FB19BD8318C3}"/>
              </a:ext>
            </a:extLst>
          </p:cNvPr>
          <p:cNvSpPr>
            <a:spLocks noGrp="1"/>
          </p:cNvSpPr>
          <p:nvPr/>
        </p:nvSpPr>
        <p:spPr>
          <a:xfrm>
            <a:off x="1828800" y="3505200"/>
            <a:ext cx="2476500" cy="400050"/>
          </a:xfrm>
          <a:prstGeom prst="rect">
            <a:avLst/>
          </a:prstGeom>
          <a:noFill/>
          <a:ln w="0">
            <a:noFill/>
          </a:ln>
        </p:spPr>
        <p:txBody>
          <a:bodyPr wrap="square" lIns="0" tIns="0" rIns="0" bIns="0" anchor="t">
            <a:noAutofit/>
          </a:bodyPr>
          <a:lstStyle/>
          <a:p>
            <a:pPr algn="ctr">
              <a:defRPr sz="2025" b="0">
                <a:solidFill>
                  <a:srgbClr val="54716A"/>
                </a:solidFill>
                <a:latin typeface="Arial"/>
                <a:ea typeface="Arial"/>
                <a:cs typeface="Arial"/>
              </a:defRPr>
            </a:pPr>
            <a:r>
              <a:rPr sz="2025" b="0">
                <a:solidFill>
                  <a:srgbClr val="54716A"/>
                </a:solidFill>
                <a:latin typeface="Arial"/>
                <a:ea typeface="Arial"/>
                <a:cs typeface="Arial"/>
              </a:rPr>
              <a:t>USD</a:t>
            </a:r>
          </a:p>
        </p:txBody>
      </p:sp>
      <p:graphicFrame>
        <p:nvGraphicFramePr>
          <p:cNvPr id="14" name="Tabla 13"/>
          <p:cNvGraphicFramePr/>
          <p:nvPr/>
        </p:nvGraphicFramePr>
        <p:xfrm>
          <a:off x="6248400" y="1838325"/>
          <a:ext cx="5238750" cy="2905124"/>
        </p:xfrm>
        <a:graphic>
          <a:graphicData uri="http://schemas.openxmlformats.org/drawingml/2006/table">
            <a:tbl>
              <a:tblPr/>
              <a:tblGrid>
                <a:gridCol w="3371850">
                  <a:extLst>
                    <a:ext uri="{9D8B030D-6E8A-4147-A177-3AD203B41FA5}">
                      <a16:colId xmlns:a16="http://schemas.microsoft.com/office/drawing/2014/main" val="20000"/>
                    </a:ext>
                  </a:extLst>
                </a:gridCol>
                <a:gridCol w="1866900">
                  <a:extLst>
                    <a:ext uri="{9D8B030D-6E8A-4147-A177-3AD203B41FA5}">
                      <a16:colId xmlns:a16="http://schemas.microsoft.com/office/drawing/2014/main" val="20001"/>
                    </a:ext>
                  </a:extLst>
                </a:gridCol>
              </a:tblGrid>
              <a:tr h="726281">
                <a:tc>
                  <a:txBody>
                    <a:bodyPr/>
                    <a:lstStyle/>
                    <a:p>
                      <a:r>
                        <a:rPr sz="1800" b="1">
                          <a:solidFill>
                            <a:srgbClr val="FFFFFF"/>
                          </a:solidFill>
                          <a:latin typeface="Arial"/>
                          <a:ea typeface="Arial"/>
                          <a:cs typeface="Arial"/>
                        </a:rPr>
                        <a:t>Uso del capital</a:t>
                      </a:r>
                    </a:p>
                  </a:txBody>
                  <a:tcPr marL="133350" marR="133350" marT="114300" marB="95250" anchor="ctr">
                    <a:solidFill>
                      <a:srgbClr val="103B35"/>
                    </a:solidFill>
                  </a:tcPr>
                </a:tc>
                <a:tc>
                  <a:txBody>
                    <a:bodyPr/>
                    <a:lstStyle/>
                    <a:p>
                      <a:r>
                        <a:rPr sz="1800" b="1">
                          <a:solidFill>
                            <a:srgbClr val="FFFFFF"/>
                          </a:solidFill>
                          <a:latin typeface="Arial"/>
                          <a:ea typeface="Arial"/>
                          <a:cs typeface="Arial"/>
                        </a:rPr>
                        <a:t>USD millones</a:t>
                      </a:r>
                    </a:p>
                  </a:txBody>
                  <a:tcPr marL="133350" marR="133350" marT="114300" marB="95250" anchor="ctr">
                    <a:solidFill>
                      <a:srgbClr val="103B35"/>
                    </a:solidFill>
                  </a:tcPr>
                </a:tc>
                <a:extLst>
                  <a:ext uri="{0D108BD9-81ED-4DB2-BD59-A6C34878D82A}">
                    <a16:rowId xmlns:a16="http://schemas.microsoft.com/office/drawing/2014/main" val="10000"/>
                  </a:ext>
                </a:extLst>
              </a:tr>
              <a:tr h="726281">
                <a:tc>
                  <a:txBody>
                    <a:bodyPr/>
                    <a:lstStyle/>
                    <a:p>
                      <a:r>
                        <a:rPr sz="1800" b="0">
                          <a:solidFill>
                            <a:srgbClr val="133F39"/>
                          </a:solidFill>
                          <a:latin typeface="Arial"/>
                          <a:ea typeface="Arial"/>
                          <a:cs typeface="Arial"/>
                        </a:rPr>
                        <a:t>Central hidroeléctrica</a:t>
                      </a:r>
                    </a:p>
                  </a:txBody>
                  <a:tcPr marL="133350" marR="133350" marT="114300" marB="95250" anchor="ctr">
                    <a:solidFill>
                      <a:srgbClr val="FFFFFF"/>
                    </a:solidFill>
                  </a:tcPr>
                </a:tc>
                <a:tc>
                  <a:txBody>
                    <a:bodyPr/>
                    <a:lstStyle/>
                    <a:p>
                      <a:r>
                        <a:rPr sz="1800" b="0">
                          <a:solidFill>
                            <a:srgbClr val="133F39"/>
                          </a:solidFill>
                          <a:latin typeface="Arial"/>
                          <a:ea typeface="Arial"/>
                          <a:cs typeface="Arial"/>
                        </a:rPr>
                        <a:t>4,0</a:t>
                      </a:r>
                    </a:p>
                  </a:txBody>
                  <a:tcPr marL="133350" marR="133350" marT="114300" marB="95250" anchor="ctr">
                    <a:solidFill>
                      <a:srgbClr val="FFFFFF"/>
                    </a:solidFill>
                  </a:tcPr>
                </a:tc>
                <a:extLst>
                  <a:ext uri="{0D108BD9-81ED-4DB2-BD59-A6C34878D82A}">
                    <a16:rowId xmlns:a16="http://schemas.microsoft.com/office/drawing/2014/main" val="10001"/>
                  </a:ext>
                </a:extLst>
              </a:tr>
              <a:tr h="726281">
                <a:tc>
                  <a:txBody>
                    <a:bodyPr/>
                    <a:lstStyle/>
                    <a:p>
                      <a:r>
                        <a:rPr sz="1800" b="0">
                          <a:solidFill>
                            <a:srgbClr val="133F39"/>
                          </a:solidFill>
                          <a:latin typeface="Arial"/>
                          <a:ea typeface="Arial"/>
                          <a:cs typeface="Arial"/>
                        </a:rPr>
                        <a:t>Sistema de minería</a:t>
                      </a:r>
                    </a:p>
                  </a:txBody>
                  <a:tcPr marL="133350" marR="133350" marT="114300" marB="95250" anchor="ctr">
                    <a:solidFill>
                      <a:srgbClr val="F6F4EE"/>
                    </a:solidFill>
                  </a:tcPr>
                </a:tc>
                <a:tc>
                  <a:txBody>
                    <a:bodyPr/>
                    <a:lstStyle/>
                    <a:p>
                      <a:r>
                        <a:rPr sz="1800" b="0">
                          <a:solidFill>
                            <a:srgbClr val="133F39"/>
                          </a:solidFill>
                          <a:latin typeface="Arial"/>
                          <a:ea typeface="Arial"/>
                          <a:cs typeface="Arial"/>
                        </a:rPr>
                        <a:t>6,0</a:t>
                      </a:r>
                    </a:p>
                  </a:txBody>
                  <a:tcPr marL="133350" marR="133350" marT="114300" marB="95250" anchor="ctr">
                    <a:solidFill>
                      <a:srgbClr val="F6F4EE"/>
                    </a:solidFill>
                  </a:tcPr>
                </a:tc>
                <a:extLst>
                  <a:ext uri="{0D108BD9-81ED-4DB2-BD59-A6C34878D82A}">
                    <a16:rowId xmlns:a16="http://schemas.microsoft.com/office/drawing/2014/main" val="10002"/>
                  </a:ext>
                </a:extLst>
              </a:tr>
              <a:tr h="726281">
                <a:tc>
                  <a:txBody>
                    <a:bodyPr/>
                    <a:lstStyle/>
                    <a:p>
                      <a:r>
                        <a:rPr sz="1800" b="0">
                          <a:solidFill>
                            <a:srgbClr val="133F39"/>
                          </a:solidFill>
                          <a:latin typeface="Arial"/>
                          <a:ea typeface="Arial"/>
                          <a:cs typeface="Arial"/>
                        </a:rPr>
                        <a:t>Fondo inicial supuesto</a:t>
                      </a:r>
                    </a:p>
                  </a:txBody>
                  <a:tcPr marL="133350" marR="133350" marT="114300" marB="95250" anchor="ctr">
                    <a:solidFill>
                      <a:srgbClr val="FFFFFF"/>
                    </a:solidFill>
                  </a:tcPr>
                </a:tc>
                <a:tc>
                  <a:txBody>
                    <a:bodyPr/>
                    <a:lstStyle/>
                    <a:p>
                      <a:r>
                        <a:rPr sz="1800" b="0">
                          <a:solidFill>
                            <a:srgbClr val="133F39"/>
                          </a:solidFill>
                          <a:latin typeface="Arial"/>
                          <a:ea typeface="Arial"/>
                          <a:cs typeface="Arial"/>
                        </a:rPr>
                        <a:t>0,3</a:t>
                      </a:r>
                    </a:p>
                  </a:txBody>
                  <a:tcPr marL="133350" marR="133350" marT="114300" marB="95250" anchor="ctr">
                    <a:solidFill>
                      <a:srgbClr val="FFFFFF"/>
                    </a:solidFill>
                  </a:tcPr>
                </a:tc>
                <a:extLst>
                  <a:ext uri="{0D108BD9-81ED-4DB2-BD59-A6C34878D82A}">
                    <a16:rowId xmlns:a16="http://schemas.microsoft.com/office/drawing/2014/main" val="10003"/>
                  </a:ext>
                </a:extLst>
              </a:tr>
            </a:tbl>
          </a:graphicData>
        </a:graphic>
      </p:graphicFrame>
      <p:sp>
        <p:nvSpPr>
          <p:cNvPr id="7" name="USD 10 M corresponden a la oferta.&#10;USD 0,3 M añaden liquidez inic">
            <a:extLst>
              <a:ext uri="{FF2B5EF4-FFF2-40B4-BE49-F238E27FC236}">
                <a16:creationId xmlns:a16="http://schemas.microsoft.com/office/drawing/2014/main" id="{FEF5BDA0-EB84-460D-A263-20AC0DFF2AE9}"/>
              </a:ext>
            </a:extLst>
          </p:cNvPr>
          <p:cNvSpPr>
            <a:spLocks noGrp="1"/>
          </p:cNvSpPr>
          <p:nvPr/>
        </p:nvSpPr>
        <p:spPr>
          <a:xfrm>
            <a:off x="6296025" y="5086350"/>
            <a:ext cx="5219700" cy="733425"/>
          </a:xfrm>
          <a:prstGeom prst="rect">
            <a:avLst/>
          </a:prstGeom>
          <a:noFill/>
          <a:ln w="0">
            <a:noFill/>
          </a:ln>
        </p:spPr>
        <p:txBody>
          <a:bodyPr wrap="square" lIns="0" tIns="0" rIns="0" bIns="0" anchor="t">
            <a:noAutofit/>
          </a:bodyPr>
          <a:lstStyle/>
          <a:p>
            <a:pPr algn="l">
              <a:defRPr sz="2025" b="0">
                <a:solidFill>
                  <a:srgbClr val="133F39"/>
                </a:solidFill>
                <a:latin typeface="Arial"/>
                <a:ea typeface="Arial"/>
                <a:cs typeface="Arial"/>
              </a:defRPr>
            </a:pPr>
            <a:r>
              <a:rPr sz="2025" b="0">
                <a:solidFill>
                  <a:srgbClr val="133F39"/>
                </a:solidFill>
                <a:latin typeface="Arial"/>
                <a:ea typeface="Arial"/>
                <a:cs typeface="Arial"/>
              </a:rPr>
              <a:t>USD 10 M corresponden a la oferta.</a:t>
            </a:r>
          </a:p>
          <a:p>
            <a:pPr algn="l">
              <a:defRPr sz="2025" b="0">
                <a:solidFill>
                  <a:srgbClr val="133F39"/>
                </a:solidFill>
                <a:latin typeface="Arial"/>
                <a:ea typeface="Arial"/>
                <a:cs typeface="Arial"/>
              </a:defRPr>
            </a:pPr>
            <a:r>
              <a:rPr sz="2025" b="0">
                <a:solidFill>
                  <a:srgbClr val="133F39"/>
                </a:solidFill>
                <a:latin typeface="Arial"/>
                <a:ea typeface="Arial"/>
                <a:cs typeface="Arial"/>
              </a:rPr>
              <a:t>USD 0,3 M añaden liquidez inicial.</a:t>
            </a:r>
          </a:p>
        </p:txBody>
      </p:sp>
      <p:sp>
        <p:nvSpPr>
          <p:cNvPr id="8" name="El fondo cubre seis meses de operación supuesta. El presupuesto f">
            <a:extLst>
              <a:ext uri="{FF2B5EF4-FFF2-40B4-BE49-F238E27FC236}">
                <a16:creationId xmlns:a16="http://schemas.microsoft.com/office/drawing/2014/main" id="{81614DDF-333C-4467-9D84-56601303206C}"/>
              </a:ext>
            </a:extLst>
          </p:cNvPr>
          <p:cNvSpPr>
            <a:spLocks noGrp="1"/>
          </p:cNvSpPr>
          <p:nvPr/>
        </p:nvSpPr>
        <p:spPr>
          <a:xfrm>
            <a:off x="609600" y="6096000"/>
            <a:ext cx="10668000" cy="514350"/>
          </a:xfrm>
          <a:prstGeom prst="rect">
            <a:avLst/>
          </a:prstGeom>
          <a:noFill/>
          <a:ln w="0">
            <a:noFill/>
          </a:ln>
        </p:spPr>
        <p:txBody>
          <a:bodyPr wrap="square" lIns="0" tIns="0" rIns="0" bIns="0" anchor="t">
            <a:noAutofit/>
          </a:bodyPr>
          <a:lstStyle/>
          <a:p>
            <a:pPr algn="l">
              <a:defRPr sz="1275" b="0">
                <a:solidFill>
                  <a:srgbClr val="54716A"/>
                </a:solidFill>
                <a:latin typeface="Arial"/>
                <a:ea typeface="Arial"/>
                <a:cs typeface="Arial"/>
              </a:defRPr>
            </a:pPr>
            <a:r>
              <a:rPr sz="1275" b="0">
                <a:solidFill>
                  <a:srgbClr val="54716A"/>
                </a:solidFill>
                <a:latin typeface="Arial"/>
                <a:ea typeface="Arial"/>
                <a:cs typeface="Arial"/>
              </a:rPr>
              <a:t>El fondo cubre seis meses de operación supuesta. El presupuesto final depende del alcance de la oferta y del sitio.</a:t>
            </a:r>
          </a:p>
        </p:txBody>
      </p:sp>
    </p:spTree>
    <p:extLst>
      <p:ext uri="{BB962C8B-B14F-4D97-AF65-F5344CB8AC3E}">
        <p14:creationId xmlns:p14="http://schemas.microsoft.com/office/powerpoint/2010/main" val="42177261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03B35"/>
        </a:solidFill>
        <a:effectLst/>
      </p:bgPr>
    </p:bg>
    <p:spTree>
      <p:nvGrpSpPr>
        <p:cNvPr id="1" name=""/>
        <p:cNvGrpSpPr/>
        <p:nvPr/>
      </p:nvGrpSpPr>
      <p:grpSpPr>
        <a:xfrm>
          <a:off x="0" y="0"/>
          <a:ext cx="0" cy="0"/>
          <a:chOff x="0" y="0"/>
          <a:chExt cx="0" cy="0"/>
        </a:xfrm>
      </p:grpSpPr>
      <p:sp>
        <p:nvSpPr>
          <p:cNvPr id="10" name="USD 480.000 de ingresos brutos al mes">
            <a:extLst>
              <a:ext uri="{FF2B5EF4-FFF2-40B4-BE49-F238E27FC236}">
                <a16:creationId xmlns:a16="http://schemas.microsoft.com/office/drawing/2014/main" id="{35C37920-45E1-4244-AB0B-0097AE1E0A22}"/>
              </a:ext>
            </a:extLst>
          </p:cNvPr>
          <p:cNvSpPr>
            <a:spLocks noGrp="1"/>
          </p:cNvSpPr>
          <p:nvPr/>
        </p:nvSpPr>
        <p:spPr>
          <a:xfrm>
            <a:off x="609600" y="457200"/>
            <a:ext cx="10953750" cy="1047750"/>
          </a:xfrm>
          <a:prstGeom prst="rect">
            <a:avLst/>
          </a:prstGeom>
          <a:noFill/>
          <a:ln w="0">
            <a:noFill/>
          </a:ln>
        </p:spPr>
        <p:txBody>
          <a:bodyPr wrap="square" lIns="0" tIns="0" rIns="0" bIns="0" anchor="t">
            <a:noAutofit/>
          </a:bodyPr>
          <a:lstStyle/>
          <a:p>
            <a:pPr algn="l">
              <a:defRPr sz="3300" b="1">
                <a:solidFill>
                  <a:srgbClr val="FFFFFF"/>
                </a:solidFill>
                <a:latin typeface="Arial"/>
                <a:ea typeface="Arial"/>
                <a:cs typeface="Arial"/>
              </a:defRPr>
            </a:pPr>
            <a:r>
              <a:rPr sz="3300" b="1">
                <a:solidFill>
                  <a:srgbClr val="FFFFFF"/>
                </a:solidFill>
                <a:latin typeface="Arial"/>
                <a:ea typeface="Arial"/>
                <a:cs typeface="Arial"/>
              </a:rPr>
              <a:t>USD 480.000 de ingresos brutos al mes</a:t>
            </a:r>
          </a:p>
        </p:txBody>
      </p:sp>
      <p:sp>
        <p:nvSpPr>
          <p:cNvPr id="2" name="04">
            <a:extLst>
              <a:ext uri="{FF2B5EF4-FFF2-40B4-BE49-F238E27FC236}">
                <a16:creationId xmlns:a16="http://schemas.microsoft.com/office/drawing/2014/main" id="{6857461F-0F48-4FC9-A198-454B2FCA6784}"/>
              </a:ext>
            </a:extLst>
          </p:cNvPr>
          <p:cNvSpPr>
            <a:spLocks noGrp="1"/>
          </p:cNvSpPr>
          <p:nvPr/>
        </p:nvSpPr>
        <p:spPr>
          <a:xfrm>
            <a:off x="11334750" y="6457950"/>
            <a:ext cx="304800" cy="228600"/>
          </a:xfrm>
          <a:prstGeom prst="rect">
            <a:avLst/>
          </a:prstGeom>
          <a:noFill/>
          <a:ln w="0">
            <a:noFill/>
          </a:ln>
        </p:spPr>
        <p:txBody>
          <a:bodyPr wrap="square" lIns="0" tIns="0" rIns="0" bIns="0" anchor="t">
            <a:noAutofit/>
          </a:bodyPr>
          <a:lstStyle/>
          <a:p>
            <a:pPr algn="r">
              <a:defRPr sz="1200" b="0">
                <a:solidFill>
                  <a:srgbClr val="D7EDE4"/>
                </a:solidFill>
                <a:latin typeface="Arial"/>
                <a:ea typeface="Arial"/>
                <a:cs typeface="Arial"/>
              </a:defRPr>
            </a:pPr>
            <a:r>
              <a:rPr sz="1200" b="0">
                <a:solidFill>
                  <a:srgbClr val="D7EDE4"/>
                </a:solidFill>
                <a:latin typeface="Arial"/>
                <a:ea typeface="Arial"/>
                <a:cs typeface="Arial"/>
              </a:rPr>
              <a:t>04</a:t>
            </a:r>
          </a:p>
        </p:txBody>
      </p:sp>
      <p:sp>
        <p:nvSpPr>
          <p:cNvPr id="3" name="6 BTC">
            <a:extLst>
              <a:ext uri="{FF2B5EF4-FFF2-40B4-BE49-F238E27FC236}">
                <a16:creationId xmlns:a16="http://schemas.microsoft.com/office/drawing/2014/main" id="{E759ACCF-8F69-4D87-98B4-CCA81E1DF289}"/>
              </a:ext>
            </a:extLst>
          </p:cNvPr>
          <p:cNvSpPr>
            <a:spLocks noGrp="1"/>
          </p:cNvSpPr>
          <p:nvPr/>
        </p:nvSpPr>
        <p:spPr>
          <a:xfrm>
            <a:off x="609600" y="1752600"/>
            <a:ext cx="5238750" cy="1219200"/>
          </a:xfrm>
          <a:prstGeom prst="rect">
            <a:avLst/>
          </a:prstGeom>
          <a:noFill/>
          <a:ln w="0">
            <a:noFill/>
          </a:ln>
        </p:spPr>
        <p:txBody>
          <a:bodyPr wrap="square" lIns="0" tIns="0" rIns="0" bIns="0" anchor="t">
            <a:noAutofit/>
          </a:bodyPr>
          <a:lstStyle/>
          <a:p>
            <a:pPr algn="l">
              <a:defRPr sz="8175" b="1">
                <a:solidFill>
                  <a:srgbClr val="DFA65D"/>
                </a:solidFill>
                <a:latin typeface="Arial"/>
                <a:ea typeface="Arial"/>
                <a:cs typeface="Arial"/>
              </a:defRPr>
            </a:pPr>
            <a:r>
              <a:rPr sz="8175" b="1">
                <a:solidFill>
                  <a:srgbClr val="DFA65D"/>
                </a:solidFill>
                <a:latin typeface="Arial"/>
                <a:ea typeface="Arial"/>
                <a:cs typeface="Arial"/>
              </a:rPr>
              <a:t>6 BTC</a:t>
            </a:r>
          </a:p>
        </p:txBody>
      </p:sp>
      <p:sp>
        <p:nvSpPr>
          <p:cNvPr id="4" name="producción mensual ofertada">
            <a:extLst>
              <a:ext uri="{FF2B5EF4-FFF2-40B4-BE49-F238E27FC236}">
                <a16:creationId xmlns:a16="http://schemas.microsoft.com/office/drawing/2014/main" id="{1DD0C3F0-8932-4E27-9EB0-071420000118}"/>
              </a:ext>
            </a:extLst>
          </p:cNvPr>
          <p:cNvSpPr>
            <a:spLocks noGrp="1"/>
          </p:cNvSpPr>
          <p:nvPr/>
        </p:nvSpPr>
        <p:spPr>
          <a:xfrm>
            <a:off x="666750" y="3038475"/>
            <a:ext cx="5000625" cy="457200"/>
          </a:xfrm>
          <a:prstGeom prst="rect">
            <a:avLst/>
          </a:prstGeom>
          <a:noFill/>
          <a:ln w="0">
            <a:noFill/>
          </a:ln>
        </p:spPr>
        <p:txBody>
          <a:bodyPr wrap="square" lIns="0" tIns="0" rIns="0" bIns="0" anchor="t">
            <a:noAutofit/>
          </a:bodyPr>
          <a:lstStyle/>
          <a:p>
            <a:pPr algn="l">
              <a:defRPr sz="2100" b="0">
                <a:solidFill>
                  <a:srgbClr val="D7EDE4"/>
                </a:solidFill>
                <a:latin typeface="Arial"/>
                <a:ea typeface="Arial"/>
                <a:cs typeface="Arial"/>
              </a:defRPr>
            </a:pPr>
            <a:r>
              <a:rPr sz="2100" b="0">
                <a:solidFill>
                  <a:srgbClr val="D7EDE4"/>
                </a:solidFill>
                <a:latin typeface="Arial"/>
                <a:ea typeface="Arial"/>
                <a:cs typeface="Arial"/>
              </a:rPr>
              <a:t>producción mensual ofertada</a:t>
            </a:r>
          </a:p>
        </p:txBody>
      </p:sp>
      <p:sp>
        <p:nvSpPr>
          <p:cNvPr id="5" name="USD 80.000">
            <a:extLst>
              <a:ext uri="{FF2B5EF4-FFF2-40B4-BE49-F238E27FC236}">
                <a16:creationId xmlns:a16="http://schemas.microsoft.com/office/drawing/2014/main" id="{B7879448-F740-41A8-A47F-1F0677E85D86}"/>
              </a:ext>
            </a:extLst>
          </p:cNvPr>
          <p:cNvSpPr>
            <a:spLocks noGrp="1"/>
          </p:cNvSpPr>
          <p:nvPr/>
        </p:nvSpPr>
        <p:spPr>
          <a:xfrm>
            <a:off x="6505575" y="1895475"/>
            <a:ext cx="5048250" cy="819150"/>
          </a:xfrm>
          <a:prstGeom prst="rect">
            <a:avLst/>
          </a:prstGeom>
          <a:noFill/>
          <a:ln w="0">
            <a:noFill/>
          </a:ln>
        </p:spPr>
        <p:txBody>
          <a:bodyPr wrap="square" lIns="0" tIns="0" rIns="0" bIns="0" anchor="t">
            <a:noAutofit/>
          </a:bodyPr>
          <a:lstStyle/>
          <a:p>
            <a:pPr algn="l">
              <a:defRPr sz="4875" b="1">
                <a:solidFill>
                  <a:srgbClr val="FFFFFF"/>
                </a:solidFill>
                <a:latin typeface="Arial"/>
                <a:ea typeface="Arial"/>
                <a:cs typeface="Arial"/>
              </a:defRPr>
            </a:pPr>
            <a:r>
              <a:rPr sz="4875" b="1">
                <a:solidFill>
                  <a:srgbClr val="FFFFFF"/>
                </a:solidFill>
                <a:latin typeface="Arial"/>
                <a:ea typeface="Arial"/>
                <a:cs typeface="Arial"/>
              </a:rPr>
              <a:t>USD 80.000</a:t>
            </a:r>
          </a:p>
        </p:txBody>
      </p:sp>
      <p:sp>
        <p:nvSpPr>
          <p:cNvPr id="6" name="precio ilustrativo por BTC">
            <a:extLst>
              <a:ext uri="{FF2B5EF4-FFF2-40B4-BE49-F238E27FC236}">
                <a16:creationId xmlns:a16="http://schemas.microsoft.com/office/drawing/2014/main" id="{FA34E173-5C58-4A1A-864D-E60CF94A30EE}"/>
              </a:ext>
            </a:extLst>
          </p:cNvPr>
          <p:cNvSpPr>
            <a:spLocks noGrp="1"/>
          </p:cNvSpPr>
          <p:nvPr/>
        </p:nvSpPr>
        <p:spPr>
          <a:xfrm>
            <a:off x="6553200" y="2867025"/>
            <a:ext cx="4876800" cy="723900"/>
          </a:xfrm>
          <a:prstGeom prst="rect">
            <a:avLst/>
          </a:prstGeom>
          <a:noFill/>
          <a:ln w="0">
            <a:noFill/>
          </a:ln>
        </p:spPr>
        <p:txBody>
          <a:bodyPr wrap="square" lIns="0" tIns="0" rIns="0" bIns="0" anchor="t">
            <a:noAutofit/>
          </a:bodyPr>
          <a:lstStyle/>
          <a:p>
            <a:pPr algn="l">
              <a:defRPr sz="2100" b="0">
                <a:solidFill>
                  <a:srgbClr val="D7EDE4"/>
                </a:solidFill>
                <a:latin typeface="Arial"/>
                <a:ea typeface="Arial"/>
                <a:cs typeface="Arial"/>
              </a:defRPr>
            </a:pPr>
            <a:r>
              <a:rPr sz="2100" b="0">
                <a:solidFill>
                  <a:srgbClr val="D7EDE4"/>
                </a:solidFill>
                <a:latin typeface="Arial"/>
                <a:ea typeface="Arial"/>
                <a:cs typeface="Arial"/>
              </a:rPr>
              <a:t>precio ilustrativo por BTC</a:t>
            </a:r>
          </a:p>
        </p:txBody>
      </p:sp>
      <p:sp>
        <p:nvSpPr>
          <p:cNvPr id="7" name="USD 5,76 M">
            <a:extLst>
              <a:ext uri="{FF2B5EF4-FFF2-40B4-BE49-F238E27FC236}">
                <a16:creationId xmlns:a16="http://schemas.microsoft.com/office/drawing/2014/main" id="{E2FE9144-AF9D-4B96-ACEB-523F138B71E0}"/>
              </a:ext>
            </a:extLst>
          </p:cNvPr>
          <p:cNvSpPr>
            <a:spLocks noGrp="1"/>
          </p:cNvSpPr>
          <p:nvPr/>
        </p:nvSpPr>
        <p:spPr>
          <a:xfrm>
            <a:off x="609600" y="4210050"/>
            <a:ext cx="6143625" cy="866775"/>
          </a:xfrm>
          <a:prstGeom prst="rect">
            <a:avLst/>
          </a:prstGeom>
          <a:noFill/>
          <a:ln w="0">
            <a:noFill/>
          </a:ln>
        </p:spPr>
        <p:txBody>
          <a:bodyPr wrap="square" lIns="0" tIns="0" rIns="0" bIns="0" anchor="t">
            <a:noAutofit/>
          </a:bodyPr>
          <a:lstStyle/>
          <a:p>
            <a:pPr algn="l">
              <a:defRPr sz="5400" b="1">
                <a:solidFill>
                  <a:srgbClr val="FFFFFF"/>
                </a:solidFill>
                <a:latin typeface="Arial"/>
                <a:ea typeface="Arial"/>
                <a:cs typeface="Arial"/>
              </a:defRPr>
            </a:pPr>
            <a:r>
              <a:rPr sz="5400" b="1">
                <a:solidFill>
                  <a:srgbClr val="FFFFFF"/>
                </a:solidFill>
                <a:latin typeface="Arial"/>
                <a:ea typeface="Arial"/>
                <a:cs typeface="Arial"/>
              </a:rPr>
              <a:t>USD 5,76 M</a:t>
            </a:r>
          </a:p>
        </p:txBody>
      </p:sp>
      <p:sp>
        <p:nvSpPr>
          <p:cNvPr id="8" name="de ingresos brutos anualizados">
            <a:extLst>
              <a:ext uri="{FF2B5EF4-FFF2-40B4-BE49-F238E27FC236}">
                <a16:creationId xmlns:a16="http://schemas.microsoft.com/office/drawing/2014/main" id="{42CBF7B2-E1BE-4A40-9771-4AF8D57407E3}"/>
              </a:ext>
            </a:extLst>
          </p:cNvPr>
          <p:cNvSpPr>
            <a:spLocks noGrp="1"/>
          </p:cNvSpPr>
          <p:nvPr/>
        </p:nvSpPr>
        <p:spPr>
          <a:xfrm>
            <a:off x="666750" y="5153025"/>
            <a:ext cx="8191500" cy="447675"/>
          </a:xfrm>
          <a:prstGeom prst="rect">
            <a:avLst/>
          </a:prstGeom>
          <a:noFill/>
          <a:ln w="0">
            <a:noFill/>
          </a:ln>
        </p:spPr>
        <p:txBody>
          <a:bodyPr wrap="square" lIns="0" tIns="0" rIns="0" bIns="0" anchor="t">
            <a:noAutofit/>
          </a:bodyPr>
          <a:lstStyle/>
          <a:p>
            <a:pPr algn="l">
              <a:defRPr sz="2250" b="0">
                <a:solidFill>
                  <a:srgbClr val="D7EDE4"/>
                </a:solidFill>
                <a:latin typeface="Arial"/>
                <a:ea typeface="Arial"/>
                <a:cs typeface="Arial"/>
              </a:defRPr>
            </a:pPr>
            <a:r>
              <a:rPr sz="2250" b="0">
                <a:solidFill>
                  <a:srgbClr val="D7EDE4"/>
                </a:solidFill>
                <a:latin typeface="Arial"/>
                <a:ea typeface="Arial"/>
                <a:cs typeface="Arial"/>
              </a:rPr>
              <a:t>de ingresos brutos anualizados</a:t>
            </a:r>
          </a:p>
        </p:txBody>
      </p:sp>
      <p:sp>
        <p:nvSpPr>
          <p:cNvPr id="9" name="6 × 80.000 × 12. Anualización de un mes hipotético. Producción y ">
            <a:extLst>
              <a:ext uri="{FF2B5EF4-FFF2-40B4-BE49-F238E27FC236}">
                <a16:creationId xmlns:a16="http://schemas.microsoft.com/office/drawing/2014/main" id="{E340D694-9A1D-4F6D-9168-C8786A5C582D}"/>
              </a:ext>
            </a:extLst>
          </p:cNvPr>
          <p:cNvSpPr>
            <a:spLocks noGrp="1"/>
          </p:cNvSpPr>
          <p:nvPr/>
        </p:nvSpPr>
        <p:spPr>
          <a:xfrm>
            <a:off x="609600" y="6096000"/>
            <a:ext cx="10668000" cy="514350"/>
          </a:xfrm>
          <a:prstGeom prst="rect">
            <a:avLst/>
          </a:prstGeom>
          <a:noFill/>
          <a:ln w="0">
            <a:noFill/>
          </a:ln>
        </p:spPr>
        <p:txBody>
          <a:bodyPr wrap="square" lIns="0" tIns="0" rIns="0" bIns="0" anchor="t">
            <a:noAutofit/>
          </a:bodyPr>
          <a:lstStyle/>
          <a:p>
            <a:pPr algn="l">
              <a:defRPr sz="1275" b="0">
                <a:solidFill>
                  <a:srgbClr val="D7EDE4"/>
                </a:solidFill>
                <a:latin typeface="Arial"/>
                <a:ea typeface="Arial"/>
                <a:cs typeface="Arial"/>
              </a:defRPr>
            </a:pPr>
            <a:r>
              <a:rPr sz="1275" b="0">
                <a:solidFill>
                  <a:srgbClr val="D7EDE4"/>
                </a:solidFill>
                <a:latin typeface="Arial"/>
                <a:ea typeface="Arial"/>
                <a:cs typeface="Arial"/>
              </a:rPr>
              <a:t>6 × 80.000 × 12. Anualización de un mes hipotético. Producción y precio pueden cambiar.</a:t>
            </a:r>
          </a:p>
        </p:txBody>
      </p:sp>
    </p:spTree>
    <p:extLst>
      <p:ext uri="{BB962C8B-B14F-4D97-AF65-F5344CB8AC3E}">
        <p14:creationId xmlns:p14="http://schemas.microsoft.com/office/powerpoint/2010/main" val="213735643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6F4EE"/>
        </a:solidFill>
        <a:effectLst/>
      </p:bgPr>
    </p:bg>
    <p:spTree>
      <p:nvGrpSpPr>
        <p:cNvPr id="1" name=""/>
        <p:cNvGrpSpPr/>
        <p:nvPr/>
      </p:nvGrpSpPr>
      <p:grpSpPr>
        <a:xfrm>
          <a:off x="0" y="0"/>
          <a:ext cx="0" cy="0"/>
          <a:chOff x="0" y="0"/>
          <a:chExt cx="0" cy="0"/>
        </a:xfrm>
      </p:grpSpPr>
      <p:sp>
        <p:nvSpPr>
          <p:cNvPr id="8" name="USD 320.400 al mes tras gastos y reserva">
            <a:extLst>
              <a:ext uri="{FF2B5EF4-FFF2-40B4-BE49-F238E27FC236}">
                <a16:creationId xmlns:a16="http://schemas.microsoft.com/office/drawing/2014/main" id="{570654A7-F6F6-4EAB-A56C-E2093BE7577A}"/>
              </a:ext>
            </a:extLst>
          </p:cNvPr>
          <p:cNvSpPr>
            <a:spLocks noGrp="1"/>
          </p:cNvSpPr>
          <p:nvPr/>
        </p:nvSpPr>
        <p:spPr>
          <a:xfrm>
            <a:off x="609600" y="457200"/>
            <a:ext cx="10953750" cy="1047750"/>
          </a:xfrm>
          <a:prstGeom prst="rect">
            <a:avLst/>
          </a:prstGeom>
          <a:noFill/>
          <a:ln w="0">
            <a:noFill/>
          </a:ln>
        </p:spPr>
        <p:txBody>
          <a:bodyPr wrap="square" lIns="0" tIns="0" rIns="0" bIns="0" anchor="t">
            <a:noAutofit/>
          </a:bodyPr>
          <a:lstStyle/>
          <a:p>
            <a:pPr algn="l">
              <a:defRPr sz="3300" b="1">
                <a:solidFill>
                  <a:srgbClr val="133F39"/>
                </a:solidFill>
                <a:latin typeface="Arial"/>
                <a:ea typeface="Arial"/>
                <a:cs typeface="Arial"/>
              </a:defRPr>
            </a:pPr>
            <a:r>
              <a:rPr sz="3300" b="1">
                <a:solidFill>
                  <a:srgbClr val="133F39"/>
                </a:solidFill>
                <a:latin typeface="Arial"/>
                <a:ea typeface="Arial"/>
                <a:cs typeface="Arial"/>
              </a:rPr>
              <a:t>USD 320.400 al mes tras gastos y reserva</a:t>
            </a:r>
          </a:p>
        </p:txBody>
      </p:sp>
      <p:sp>
        <p:nvSpPr>
          <p:cNvPr id="2" name="05">
            <a:extLst>
              <a:ext uri="{FF2B5EF4-FFF2-40B4-BE49-F238E27FC236}">
                <a16:creationId xmlns:a16="http://schemas.microsoft.com/office/drawing/2014/main" id="{952545EB-AF3A-4211-95B9-D199986D10D5}"/>
              </a:ext>
            </a:extLst>
          </p:cNvPr>
          <p:cNvSpPr>
            <a:spLocks noGrp="1"/>
          </p:cNvSpPr>
          <p:nvPr/>
        </p:nvSpPr>
        <p:spPr>
          <a:xfrm>
            <a:off x="11334750" y="6457950"/>
            <a:ext cx="304800" cy="228600"/>
          </a:xfrm>
          <a:prstGeom prst="rect">
            <a:avLst/>
          </a:prstGeom>
          <a:noFill/>
          <a:ln w="0">
            <a:noFill/>
          </a:ln>
        </p:spPr>
        <p:txBody>
          <a:bodyPr wrap="square" lIns="0" tIns="0" rIns="0" bIns="0" anchor="t">
            <a:noAutofit/>
          </a:bodyPr>
          <a:lstStyle/>
          <a:p>
            <a:pPr algn="r">
              <a:defRPr sz="1200" b="0">
                <a:solidFill>
                  <a:srgbClr val="54716A"/>
                </a:solidFill>
                <a:latin typeface="Arial"/>
                <a:ea typeface="Arial"/>
                <a:cs typeface="Arial"/>
              </a:defRPr>
            </a:pPr>
            <a:r>
              <a:rPr sz="1200" b="0">
                <a:solidFill>
                  <a:srgbClr val="54716A"/>
                </a:solidFill>
                <a:latin typeface="Arial"/>
                <a:ea typeface="Arial"/>
                <a:cs typeface="Arial"/>
              </a:rPr>
              <a:t>05</a:t>
            </a:r>
          </a:p>
        </p:txBody>
      </p:sp>
      <p:graphicFrame>
        <p:nvGraphicFramePr>
          <p:cNvPr id="10" name="Tabla 9"/>
          <p:cNvGraphicFramePr/>
          <p:nvPr/>
        </p:nvGraphicFramePr>
        <p:xfrm>
          <a:off x="609600" y="1704975"/>
          <a:ext cx="6686550" cy="3876678"/>
        </p:xfrm>
        <a:graphic>
          <a:graphicData uri="http://schemas.openxmlformats.org/drawingml/2006/table">
            <a:tbl>
              <a:tblPr/>
              <a:tblGrid>
                <a:gridCol w="4562475">
                  <a:extLst>
                    <a:ext uri="{9D8B030D-6E8A-4147-A177-3AD203B41FA5}">
                      <a16:colId xmlns:a16="http://schemas.microsoft.com/office/drawing/2014/main" val="20000"/>
                    </a:ext>
                  </a:extLst>
                </a:gridCol>
                <a:gridCol w="2124075">
                  <a:extLst>
                    <a:ext uri="{9D8B030D-6E8A-4147-A177-3AD203B41FA5}">
                      <a16:colId xmlns:a16="http://schemas.microsoft.com/office/drawing/2014/main" val="20001"/>
                    </a:ext>
                  </a:extLst>
                </a:gridCol>
              </a:tblGrid>
              <a:tr h="646113">
                <a:tc>
                  <a:txBody>
                    <a:bodyPr/>
                    <a:lstStyle/>
                    <a:p>
                      <a:r>
                        <a:rPr sz="1800" b="1">
                          <a:solidFill>
                            <a:srgbClr val="FFFFFF"/>
                          </a:solidFill>
                          <a:latin typeface="Arial"/>
                          <a:ea typeface="Arial"/>
                          <a:cs typeface="Arial"/>
                        </a:rPr>
                        <a:t>Concepto mensual</a:t>
                      </a:r>
                    </a:p>
                  </a:txBody>
                  <a:tcPr marL="133350" marR="133350" marT="114300" marB="95250" anchor="ctr">
                    <a:solidFill>
                      <a:srgbClr val="103B35"/>
                    </a:solidFill>
                  </a:tcPr>
                </a:tc>
                <a:tc>
                  <a:txBody>
                    <a:bodyPr/>
                    <a:lstStyle/>
                    <a:p>
                      <a:r>
                        <a:rPr sz="1800" b="1">
                          <a:solidFill>
                            <a:srgbClr val="FFFFFF"/>
                          </a:solidFill>
                          <a:latin typeface="Arial"/>
                          <a:ea typeface="Arial"/>
                          <a:cs typeface="Arial"/>
                        </a:rPr>
                        <a:t>USD</a:t>
                      </a:r>
                    </a:p>
                  </a:txBody>
                  <a:tcPr marL="133350" marR="133350" marT="114300" marB="95250" anchor="ctr">
                    <a:solidFill>
                      <a:srgbClr val="103B35"/>
                    </a:solidFill>
                  </a:tcPr>
                </a:tc>
                <a:extLst>
                  <a:ext uri="{0D108BD9-81ED-4DB2-BD59-A6C34878D82A}">
                    <a16:rowId xmlns:a16="http://schemas.microsoft.com/office/drawing/2014/main" val="10000"/>
                  </a:ext>
                </a:extLst>
              </a:tr>
              <a:tr h="646113">
                <a:tc>
                  <a:txBody>
                    <a:bodyPr/>
                    <a:lstStyle/>
                    <a:p>
                      <a:r>
                        <a:rPr sz="1800" b="0">
                          <a:solidFill>
                            <a:srgbClr val="133F39"/>
                          </a:solidFill>
                          <a:latin typeface="Arial"/>
                          <a:ea typeface="Arial"/>
                          <a:cs typeface="Arial"/>
                        </a:rPr>
                        <a:t>Ingresos brutos</a:t>
                      </a:r>
                    </a:p>
                  </a:txBody>
                  <a:tcPr marL="133350" marR="133350" marT="114300" marB="95250" anchor="ctr">
                    <a:solidFill>
                      <a:srgbClr val="FFFFFF"/>
                    </a:solidFill>
                  </a:tcPr>
                </a:tc>
                <a:tc>
                  <a:txBody>
                    <a:bodyPr/>
                    <a:lstStyle/>
                    <a:p>
                      <a:r>
                        <a:rPr sz="1800" b="0">
                          <a:solidFill>
                            <a:srgbClr val="133F39"/>
                          </a:solidFill>
                          <a:latin typeface="Arial"/>
                          <a:ea typeface="Arial"/>
                          <a:cs typeface="Arial"/>
                        </a:rPr>
                        <a:t>480.000</a:t>
                      </a:r>
                    </a:p>
                  </a:txBody>
                  <a:tcPr marL="133350" marR="133350" marT="114300" marB="95250" anchor="ctr">
                    <a:solidFill>
                      <a:srgbClr val="FFFFFF"/>
                    </a:solidFill>
                  </a:tcPr>
                </a:tc>
                <a:extLst>
                  <a:ext uri="{0D108BD9-81ED-4DB2-BD59-A6C34878D82A}">
                    <a16:rowId xmlns:a16="http://schemas.microsoft.com/office/drawing/2014/main" val="10001"/>
                  </a:ext>
                </a:extLst>
              </a:tr>
              <a:tr h="646113">
                <a:tc>
                  <a:txBody>
                    <a:bodyPr/>
                    <a:lstStyle/>
                    <a:p>
                      <a:r>
                        <a:rPr sz="1800" b="0">
                          <a:solidFill>
                            <a:srgbClr val="133F39"/>
                          </a:solidFill>
                          <a:latin typeface="Arial"/>
                          <a:ea typeface="Arial"/>
                          <a:cs typeface="Arial"/>
                        </a:rPr>
                        <a:t>Comisión pool, 2% supuesto</a:t>
                      </a:r>
                    </a:p>
                  </a:txBody>
                  <a:tcPr marL="133350" marR="133350" marT="114300" marB="95250" anchor="ctr">
                    <a:solidFill>
                      <a:srgbClr val="F6F4EE"/>
                    </a:solidFill>
                  </a:tcPr>
                </a:tc>
                <a:tc>
                  <a:txBody>
                    <a:bodyPr/>
                    <a:lstStyle/>
                    <a:p>
                      <a:r>
                        <a:rPr sz="1800" b="0">
                          <a:solidFill>
                            <a:srgbClr val="133F39"/>
                          </a:solidFill>
                          <a:latin typeface="Arial"/>
                          <a:ea typeface="Arial"/>
                          <a:cs typeface="Arial"/>
                        </a:rPr>
                        <a:t>−9.600</a:t>
                      </a:r>
                    </a:p>
                  </a:txBody>
                  <a:tcPr marL="133350" marR="133350" marT="114300" marB="95250" anchor="ctr">
                    <a:solidFill>
                      <a:srgbClr val="F6F4EE"/>
                    </a:solidFill>
                  </a:tcPr>
                </a:tc>
                <a:extLst>
                  <a:ext uri="{0D108BD9-81ED-4DB2-BD59-A6C34878D82A}">
                    <a16:rowId xmlns:a16="http://schemas.microsoft.com/office/drawing/2014/main" val="10002"/>
                  </a:ext>
                </a:extLst>
              </a:tr>
              <a:tr h="646113">
                <a:tc>
                  <a:txBody>
                    <a:bodyPr/>
                    <a:lstStyle/>
                    <a:p>
                      <a:r>
                        <a:rPr sz="1800" b="0">
                          <a:solidFill>
                            <a:srgbClr val="133F39"/>
                          </a:solidFill>
                          <a:latin typeface="Arial"/>
                          <a:ea typeface="Arial"/>
                          <a:cs typeface="Arial"/>
                        </a:rPr>
                        <a:t>Operación supuesta</a:t>
                      </a:r>
                    </a:p>
                  </a:txBody>
                  <a:tcPr marL="133350" marR="133350" marT="114300" marB="95250" anchor="ctr">
                    <a:solidFill>
                      <a:srgbClr val="FFFFFF"/>
                    </a:solidFill>
                  </a:tcPr>
                </a:tc>
                <a:tc>
                  <a:txBody>
                    <a:bodyPr/>
                    <a:lstStyle/>
                    <a:p>
                      <a:r>
                        <a:rPr sz="1800" b="0">
                          <a:solidFill>
                            <a:srgbClr val="133F39"/>
                          </a:solidFill>
                          <a:latin typeface="Arial"/>
                          <a:ea typeface="Arial"/>
                          <a:cs typeface="Arial"/>
                        </a:rPr>
                        <a:t>−50.000</a:t>
                      </a:r>
                    </a:p>
                  </a:txBody>
                  <a:tcPr marL="133350" marR="133350" marT="114300" marB="95250" anchor="ctr">
                    <a:solidFill>
                      <a:srgbClr val="FFFFFF"/>
                    </a:solidFill>
                  </a:tcPr>
                </a:tc>
                <a:extLst>
                  <a:ext uri="{0D108BD9-81ED-4DB2-BD59-A6C34878D82A}">
                    <a16:rowId xmlns:a16="http://schemas.microsoft.com/office/drawing/2014/main" val="10003"/>
                  </a:ext>
                </a:extLst>
              </a:tr>
              <a:tr h="646113">
                <a:tc>
                  <a:txBody>
                    <a:bodyPr/>
                    <a:lstStyle/>
                    <a:p>
                      <a:r>
                        <a:rPr sz="1800" b="0">
                          <a:solidFill>
                            <a:srgbClr val="133F39"/>
                          </a:solidFill>
                          <a:latin typeface="Arial"/>
                          <a:ea typeface="Arial"/>
                          <a:cs typeface="Arial"/>
                        </a:rPr>
                        <a:t>Reserva supuesta</a:t>
                      </a:r>
                    </a:p>
                  </a:txBody>
                  <a:tcPr marL="133350" marR="133350" marT="114300" marB="95250" anchor="ctr">
                    <a:solidFill>
                      <a:srgbClr val="F6F4EE"/>
                    </a:solidFill>
                  </a:tcPr>
                </a:tc>
                <a:tc>
                  <a:txBody>
                    <a:bodyPr/>
                    <a:lstStyle/>
                    <a:p>
                      <a:r>
                        <a:rPr sz="1800" b="0">
                          <a:solidFill>
                            <a:srgbClr val="133F39"/>
                          </a:solidFill>
                          <a:latin typeface="Arial"/>
                          <a:ea typeface="Arial"/>
                          <a:cs typeface="Arial"/>
                        </a:rPr>
                        <a:t>−100.000</a:t>
                      </a:r>
                    </a:p>
                  </a:txBody>
                  <a:tcPr marL="133350" marR="133350" marT="114300" marB="95250" anchor="ctr">
                    <a:solidFill>
                      <a:srgbClr val="F6F4EE"/>
                    </a:solidFill>
                  </a:tcPr>
                </a:tc>
                <a:extLst>
                  <a:ext uri="{0D108BD9-81ED-4DB2-BD59-A6C34878D82A}">
                    <a16:rowId xmlns:a16="http://schemas.microsoft.com/office/drawing/2014/main" val="10004"/>
                  </a:ext>
                </a:extLst>
              </a:tr>
              <a:tr h="646113">
                <a:tc>
                  <a:txBody>
                    <a:bodyPr/>
                    <a:lstStyle/>
                    <a:p>
                      <a:r>
                        <a:rPr sz="1800" b="1">
                          <a:solidFill>
                            <a:srgbClr val="133F39"/>
                          </a:solidFill>
                          <a:latin typeface="Arial"/>
                          <a:ea typeface="Arial"/>
                          <a:cs typeface="Arial"/>
                        </a:rPr>
                        <a:t>Saldo después de reserva</a:t>
                      </a:r>
                    </a:p>
                  </a:txBody>
                  <a:tcPr marL="133350" marR="133350" marT="114300" marB="95250" anchor="ctr">
                    <a:solidFill>
                      <a:srgbClr val="D7EDE4"/>
                    </a:solidFill>
                  </a:tcPr>
                </a:tc>
                <a:tc>
                  <a:txBody>
                    <a:bodyPr/>
                    <a:lstStyle/>
                    <a:p>
                      <a:r>
                        <a:rPr sz="1800" b="1">
                          <a:solidFill>
                            <a:srgbClr val="133F39"/>
                          </a:solidFill>
                          <a:latin typeface="Arial"/>
                          <a:ea typeface="Arial"/>
                          <a:cs typeface="Arial"/>
                        </a:rPr>
                        <a:t>320.400</a:t>
                      </a:r>
                    </a:p>
                  </a:txBody>
                  <a:tcPr marL="133350" marR="133350" marT="114300" marB="95250" anchor="ctr">
                    <a:solidFill>
                      <a:srgbClr val="D7EDE4"/>
                    </a:solidFill>
                  </a:tcPr>
                </a:tc>
                <a:extLst>
                  <a:ext uri="{0D108BD9-81ED-4DB2-BD59-A6C34878D82A}">
                    <a16:rowId xmlns:a16="http://schemas.microsoft.com/office/drawing/2014/main" val="10005"/>
                  </a:ext>
                </a:extLst>
              </a:tr>
            </a:tbl>
          </a:graphicData>
        </a:graphic>
      </p:graphicFrame>
      <p:sp>
        <p:nvSpPr>
          <p:cNvPr id="4" name="3,84 M">
            <a:extLst>
              <a:ext uri="{FF2B5EF4-FFF2-40B4-BE49-F238E27FC236}">
                <a16:creationId xmlns:a16="http://schemas.microsoft.com/office/drawing/2014/main" id="{1DD42B01-AC69-40A1-9089-B8B998ACE119}"/>
              </a:ext>
            </a:extLst>
          </p:cNvPr>
          <p:cNvSpPr>
            <a:spLocks noGrp="1"/>
          </p:cNvSpPr>
          <p:nvPr/>
        </p:nvSpPr>
        <p:spPr>
          <a:xfrm>
            <a:off x="7943850" y="2162175"/>
            <a:ext cx="3714750" cy="1019175"/>
          </a:xfrm>
          <a:prstGeom prst="rect">
            <a:avLst/>
          </a:prstGeom>
          <a:noFill/>
          <a:ln w="0">
            <a:noFill/>
          </a:ln>
        </p:spPr>
        <p:txBody>
          <a:bodyPr wrap="square" lIns="0" tIns="0" rIns="0" bIns="0" anchor="t">
            <a:noAutofit/>
          </a:bodyPr>
          <a:lstStyle/>
          <a:p>
            <a:pPr algn="l">
              <a:defRPr sz="6075" b="1">
                <a:solidFill>
                  <a:srgbClr val="168C72"/>
                </a:solidFill>
                <a:latin typeface="Arial"/>
                <a:ea typeface="Arial"/>
                <a:cs typeface="Arial"/>
              </a:defRPr>
            </a:pPr>
            <a:r>
              <a:rPr sz="6075" b="1">
                <a:solidFill>
                  <a:srgbClr val="168C72"/>
                </a:solidFill>
                <a:latin typeface="Arial"/>
                <a:ea typeface="Arial"/>
                <a:cs typeface="Arial"/>
              </a:rPr>
              <a:t>3,84 M</a:t>
            </a:r>
          </a:p>
        </p:txBody>
      </p:sp>
      <p:sp>
        <p:nvSpPr>
          <p:cNvPr id="5" name="USD de saldo&#10;anualizado">
            <a:extLst>
              <a:ext uri="{FF2B5EF4-FFF2-40B4-BE49-F238E27FC236}">
                <a16:creationId xmlns:a16="http://schemas.microsoft.com/office/drawing/2014/main" id="{AF0B5456-E613-4B58-B3F1-0B2F9AC57CBA}"/>
              </a:ext>
            </a:extLst>
          </p:cNvPr>
          <p:cNvSpPr>
            <a:spLocks noGrp="1"/>
          </p:cNvSpPr>
          <p:nvPr/>
        </p:nvSpPr>
        <p:spPr>
          <a:xfrm>
            <a:off x="8001000" y="3362325"/>
            <a:ext cx="3286125" cy="962025"/>
          </a:xfrm>
          <a:prstGeom prst="rect">
            <a:avLst/>
          </a:prstGeom>
          <a:noFill/>
          <a:ln w="0">
            <a:noFill/>
          </a:ln>
        </p:spPr>
        <p:txBody>
          <a:bodyPr wrap="square" lIns="0" tIns="0" rIns="0" bIns="0" anchor="t">
            <a:noAutofit/>
          </a:bodyPr>
          <a:lstStyle/>
          <a:p>
            <a:pPr algn="l">
              <a:defRPr sz="2325" b="0">
                <a:solidFill>
                  <a:srgbClr val="133F39"/>
                </a:solidFill>
                <a:latin typeface="Arial"/>
                <a:ea typeface="Arial"/>
                <a:cs typeface="Arial"/>
              </a:defRPr>
            </a:pPr>
            <a:r>
              <a:rPr sz="2325" b="0">
                <a:solidFill>
                  <a:srgbClr val="133F39"/>
                </a:solidFill>
                <a:latin typeface="Arial"/>
                <a:ea typeface="Arial"/>
                <a:cs typeface="Arial"/>
              </a:rPr>
              <a:t>USD de saldo</a:t>
            </a:r>
          </a:p>
          <a:p>
            <a:pPr algn="l">
              <a:defRPr sz="2325" b="0">
                <a:solidFill>
                  <a:srgbClr val="133F39"/>
                </a:solidFill>
                <a:latin typeface="Arial"/>
                <a:ea typeface="Arial"/>
                <a:cs typeface="Arial"/>
              </a:defRPr>
            </a:pPr>
            <a:r>
              <a:rPr sz="2325" b="0">
                <a:solidFill>
                  <a:srgbClr val="133F39"/>
                </a:solidFill>
                <a:latin typeface="Arial"/>
                <a:ea typeface="Arial"/>
                <a:cs typeface="Arial"/>
              </a:rPr>
              <a:t>anualizado</a:t>
            </a:r>
          </a:p>
        </p:txBody>
      </p:sp>
      <p:sp>
        <p:nvSpPr>
          <p:cNvPr id="6" name="Antes de impuestos,&#10;deuda y cambios en&#10;capital de trabajo">
            <a:extLst>
              <a:ext uri="{FF2B5EF4-FFF2-40B4-BE49-F238E27FC236}">
                <a16:creationId xmlns:a16="http://schemas.microsoft.com/office/drawing/2014/main" id="{D47E4267-4F53-4555-9981-A637308323BC}"/>
              </a:ext>
            </a:extLst>
          </p:cNvPr>
          <p:cNvSpPr>
            <a:spLocks noGrp="1"/>
          </p:cNvSpPr>
          <p:nvPr/>
        </p:nvSpPr>
        <p:spPr>
          <a:xfrm>
            <a:off x="8001000" y="4552950"/>
            <a:ext cx="3381375" cy="1066800"/>
          </a:xfrm>
          <a:prstGeom prst="rect">
            <a:avLst/>
          </a:prstGeom>
          <a:noFill/>
          <a:ln w="0">
            <a:noFill/>
          </a:ln>
        </p:spPr>
        <p:txBody>
          <a:bodyPr wrap="square" lIns="0" tIns="0" rIns="0" bIns="0" anchor="t">
            <a:noAutofit/>
          </a:bodyPr>
          <a:lstStyle/>
          <a:p>
            <a:pPr algn="l">
              <a:defRPr sz="1875" b="0">
                <a:solidFill>
                  <a:srgbClr val="54716A"/>
                </a:solidFill>
                <a:latin typeface="Arial"/>
                <a:ea typeface="Arial"/>
                <a:cs typeface="Arial"/>
              </a:defRPr>
            </a:pPr>
            <a:r>
              <a:rPr sz="1875" b="0">
                <a:solidFill>
                  <a:srgbClr val="54716A"/>
                </a:solidFill>
                <a:latin typeface="Arial"/>
                <a:ea typeface="Arial"/>
                <a:cs typeface="Arial"/>
              </a:rPr>
              <a:t>Antes de impuestos,</a:t>
            </a:r>
          </a:p>
          <a:p>
            <a:pPr algn="l">
              <a:defRPr sz="1875" b="0">
                <a:solidFill>
                  <a:srgbClr val="54716A"/>
                </a:solidFill>
                <a:latin typeface="Arial"/>
                <a:ea typeface="Arial"/>
                <a:cs typeface="Arial"/>
              </a:defRPr>
            </a:pPr>
            <a:r>
              <a:rPr sz="1875" b="0">
                <a:solidFill>
                  <a:srgbClr val="54716A"/>
                </a:solidFill>
                <a:latin typeface="Arial"/>
                <a:ea typeface="Arial"/>
                <a:cs typeface="Arial"/>
              </a:rPr>
              <a:t>deuda y cambios en</a:t>
            </a:r>
          </a:p>
          <a:p>
            <a:pPr algn="l">
              <a:defRPr sz="1875" b="0">
                <a:solidFill>
                  <a:srgbClr val="54716A"/>
                </a:solidFill>
                <a:latin typeface="Arial"/>
                <a:ea typeface="Arial"/>
                <a:cs typeface="Arial"/>
              </a:defRPr>
            </a:pPr>
            <a:r>
              <a:rPr sz="1875" b="0">
                <a:solidFill>
                  <a:srgbClr val="54716A"/>
                </a:solidFill>
                <a:latin typeface="Arial"/>
                <a:ea typeface="Arial"/>
                <a:cs typeface="Arial"/>
              </a:rPr>
              <a:t>capital de trabajo</a:t>
            </a:r>
          </a:p>
        </p:txBody>
      </p:sp>
      <p:sp>
        <p:nvSpPr>
          <p:cNvPr id="7" name="Gastos y reserva son hipótesis sin cotización. Si los 6 BTC ya so">
            <a:extLst>
              <a:ext uri="{FF2B5EF4-FFF2-40B4-BE49-F238E27FC236}">
                <a16:creationId xmlns:a16="http://schemas.microsoft.com/office/drawing/2014/main" id="{3DA17C17-411A-47CF-ABA0-FFAA7A4740EB}"/>
              </a:ext>
            </a:extLst>
          </p:cNvPr>
          <p:cNvSpPr>
            <a:spLocks noGrp="1"/>
          </p:cNvSpPr>
          <p:nvPr/>
        </p:nvSpPr>
        <p:spPr>
          <a:xfrm>
            <a:off x="609600" y="6096000"/>
            <a:ext cx="10668000" cy="514350"/>
          </a:xfrm>
          <a:prstGeom prst="rect">
            <a:avLst/>
          </a:prstGeom>
          <a:noFill/>
          <a:ln w="0">
            <a:noFill/>
          </a:ln>
        </p:spPr>
        <p:txBody>
          <a:bodyPr wrap="square" lIns="0" tIns="0" rIns="0" bIns="0" anchor="t">
            <a:noAutofit/>
          </a:bodyPr>
          <a:lstStyle/>
          <a:p>
            <a:pPr algn="l">
              <a:defRPr sz="1275" b="0">
                <a:solidFill>
                  <a:srgbClr val="54716A"/>
                </a:solidFill>
                <a:latin typeface="Arial"/>
                <a:ea typeface="Arial"/>
                <a:cs typeface="Arial"/>
              </a:defRPr>
            </a:pPr>
            <a:r>
              <a:rPr sz="1275" b="0">
                <a:solidFill>
                  <a:srgbClr val="54716A"/>
                </a:solidFill>
                <a:latin typeface="Arial"/>
                <a:ea typeface="Arial"/>
                <a:cs typeface="Arial"/>
              </a:rPr>
              <a:t>Gastos y reserva son hipótesis sin cotización. Si los 6 BTC ya son netos de pool, se elimina ese descuento.</a:t>
            </a:r>
          </a:p>
        </p:txBody>
      </p:sp>
    </p:spTree>
    <p:extLst>
      <p:ext uri="{BB962C8B-B14F-4D97-AF65-F5344CB8AC3E}">
        <p14:creationId xmlns:p14="http://schemas.microsoft.com/office/powerpoint/2010/main" val="178046850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03B35"/>
        </a:solidFill>
        <a:effectLst/>
      </p:bgPr>
    </p:bg>
    <p:spTree>
      <p:nvGrpSpPr>
        <p:cNvPr id="1" name=""/>
        <p:cNvGrpSpPr/>
        <p:nvPr/>
      </p:nvGrpSpPr>
      <p:grpSpPr>
        <a:xfrm>
          <a:off x="0" y="0"/>
          <a:ext cx="0" cy="0"/>
          <a:chOff x="0" y="0"/>
          <a:chExt cx="0" cy="0"/>
        </a:xfrm>
      </p:grpSpPr>
      <p:sp>
        <p:nvSpPr>
          <p:cNvPr id="8" name="Rentabilidad potencial del escenario">
            <a:extLst>
              <a:ext uri="{FF2B5EF4-FFF2-40B4-BE49-F238E27FC236}">
                <a16:creationId xmlns:a16="http://schemas.microsoft.com/office/drawing/2014/main" id="{D875B2A2-40FD-4274-A4BE-3C61F3208F69}"/>
              </a:ext>
            </a:extLst>
          </p:cNvPr>
          <p:cNvSpPr>
            <a:spLocks noGrp="1"/>
          </p:cNvSpPr>
          <p:nvPr/>
        </p:nvSpPr>
        <p:spPr>
          <a:xfrm>
            <a:off x="609600" y="457200"/>
            <a:ext cx="10953750" cy="1047750"/>
          </a:xfrm>
          <a:prstGeom prst="rect">
            <a:avLst/>
          </a:prstGeom>
          <a:noFill/>
          <a:ln w="0">
            <a:noFill/>
          </a:ln>
        </p:spPr>
        <p:txBody>
          <a:bodyPr wrap="square" lIns="0" tIns="0" rIns="0" bIns="0" anchor="t">
            <a:noAutofit/>
          </a:bodyPr>
          <a:lstStyle/>
          <a:p>
            <a:pPr algn="l">
              <a:defRPr sz="3300" b="1">
                <a:solidFill>
                  <a:srgbClr val="FFFFFF"/>
                </a:solidFill>
                <a:latin typeface="Arial"/>
                <a:ea typeface="Arial"/>
                <a:cs typeface="Arial"/>
              </a:defRPr>
            </a:pPr>
            <a:r>
              <a:rPr sz="3300" b="1">
                <a:solidFill>
                  <a:srgbClr val="FFFFFF"/>
                </a:solidFill>
                <a:latin typeface="Arial"/>
                <a:ea typeface="Arial"/>
                <a:cs typeface="Arial"/>
              </a:rPr>
              <a:t>Rentabilidad potencial del escenario</a:t>
            </a:r>
          </a:p>
        </p:txBody>
      </p:sp>
      <p:sp>
        <p:nvSpPr>
          <p:cNvPr id="2" name="06">
            <a:extLst>
              <a:ext uri="{FF2B5EF4-FFF2-40B4-BE49-F238E27FC236}">
                <a16:creationId xmlns:a16="http://schemas.microsoft.com/office/drawing/2014/main" id="{97353C97-62CC-40D6-9DD1-5B847BA33ED7}"/>
              </a:ext>
            </a:extLst>
          </p:cNvPr>
          <p:cNvSpPr>
            <a:spLocks noGrp="1"/>
          </p:cNvSpPr>
          <p:nvPr/>
        </p:nvSpPr>
        <p:spPr>
          <a:xfrm>
            <a:off x="11334750" y="6457950"/>
            <a:ext cx="304800" cy="228600"/>
          </a:xfrm>
          <a:prstGeom prst="rect">
            <a:avLst/>
          </a:prstGeom>
          <a:noFill/>
          <a:ln w="0">
            <a:noFill/>
          </a:ln>
        </p:spPr>
        <p:txBody>
          <a:bodyPr wrap="square" lIns="0" tIns="0" rIns="0" bIns="0" anchor="t">
            <a:noAutofit/>
          </a:bodyPr>
          <a:lstStyle/>
          <a:p>
            <a:pPr algn="r">
              <a:defRPr sz="1200" b="0">
                <a:solidFill>
                  <a:srgbClr val="D7EDE4"/>
                </a:solidFill>
                <a:latin typeface="Arial"/>
                <a:ea typeface="Arial"/>
                <a:cs typeface="Arial"/>
              </a:defRPr>
            </a:pPr>
            <a:r>
              <a:rPr sz="1200" b="0">
                <a:solidFill>
                  <a:srgbClr val="D7EDE4"/>
                </a:solidFill>
                <a:latin typeface="Arial"/>
                <a:ea typeface="Arial"/>
                <a:cs typeface="Arial"/>
              </a:rPr>
              <a:t>06</a:t>
            </a:r>
          </a:p>
        </p:txBody>
      </p:sp>
      <p:sp>
        <p:nvSpPr>
          <p:cNvPr id="3" name="37,3%">
            <a:extLst>
              <a:ext uri="{FF2B5EF4-FFF2-40B4-BE49-F238E27FC236}">
                <a16:creationId xmlns:a16="http://schemas.microsoft.com/office/drawing/2014/main" id="{B81EA014-7C79-4430-9B25-2EECD57F4F39}"/>
              </a:ext>
            </a:extLst>
          </p:cNvPr>
          <p:cNvSpPr>
            <a:spLocks noGrp="1"/>
          </p:cNvSpPr>
          <p:nvPr/>
        </p:nvSpPr>
        <p:spPr>
          <a:xfrm>
            <a:off x="609600" y="1676400"/>
            <a:ext cx="7239000" cy="1695450"/>
          </a:xfrm>
          <a:prstGeom prst="rect">
            <a:avLst/>
          </a:prstGeom>
          <a:noFill/>
          <a:ln w="0">
            <a:noFill/>
          </a:ln>
        </p:spPr>
        <p:txBody>
          <a:bodyPr wrap="square" lIns="0" tIns="0" rIns="0" bIns="0" anchor="t">
            <a:noAutofit/>
          </a:bodyPr>
          <a:lstStyle/>
          <a:p>
            <a:pPr algn="l">
              <a:defRPr sz="10500" b="1">
                <a:solidFill>
                  <a:srgbClr val="DFA65D"/>
                </a:solidFill>
                <a:latin typeface="Arial"/>
                <a:ea typeface="Arial"/>
                <a:cs typeface="Arial"/>
              </a:defRPr>
            </a:pPr>
            <a:r>
              <a:rPr sz="10500" b="1">
                <a:solidFill>
                  <a:srgbClr val="DFA65D"/>
                </a:solidFill>
                <a:latin typeface="Arial"/>
                <a:ea typeface="Arial"/>
                <a:cs typeface="Arial"/>
              </a:rPr>
              <a:t>37,3%</a:t>
            </a:r>
          </a:p>
        </p:txBody>
      </p:sp>
      <p:sp>
        <p:nvSpPr>
          <p:cNvPr id="4" name="Saldo anualizado dividido&#10;entre el capital de referencia">
            <a:extLst>
              <a:ext uri="{FF2B5EF4-FFF2-40B4-BE49-F238E27FC236}">
                <a16:creationId xmlns:a16="http://schemas.microsoft.com/office/drawing/2014/main" id="{BDF9250C-82E9-4908-A890-2B082ED89F92}"/>
              </a:ext>
            </a:extLst>
          </p:cNvPr>
          <p:cNvSpPr>
            <a:spLocks noGrp="1"/>
          </p:cNvSpPr>
          <p:nvPr/>
        </p:nvSpPr>
        <p:spPr>
          <a:xfrm>
            <a:off x="676275" y="3667125"/>
            <a:ext cx="7143750" cy="990600"/>
          </a:xfrm>
          <a:prstGeom prst="rect">
            <a:avLst/>
          </a:prstGeom>
          <a:noFill/>
          <a:ln w="0">
            <a:noFill/>
          </a:ln>
        </p:spPr>
        <p:txBody>
          <a:bodyPr wrap="square" lIns="0" tIns="0" rIns="0" bIns="0" anchor="t">
            <a:noAutofit/>
          </a:bodyPr>
          <a:lstStyle/>
          <a:p>
            <a:pPr algn="l">
              <a:defRPr sz="2625" b="0">
                <a:solidFill>
                  <a:srgbClr val="FFFFFF"/>
                </a:solidFill>
                <a:latin typeface="Arial"/>
                <a:ea typeface="Arial"/>
                <a:cs typeface="Arial"/>
              </a:defRPr>
            </a:pPr>
            <a:r>
              <a:rPr sz="2625" b="0">
                <a:solidFill>
                  <a:srgbClr val="FFFFFF"/>
                </a:solidFill>
                <a:latin typeface="Arial"/>
                <a:ea typeface="Arial"/>
                <a:cs typeface="Arial"/>
              </a:rPr>
              <a:t>Saldo anualizado dividido</a:t>
            </a:r>
          </a:p>
          <a:p>
            <a:pPr algn="l">
              <a:defRPr sz="2625" b="0">
                <a:solidFill>
                  <a:srgbClr val="FFFFFF"/>
                </a:solidFill>
                <a:latin typeface="Arial"/>
                <a:ea typeface="Arial"/>
                <a:cs typeface="Arial"/>
              </a:defRPr>
            </a:pPr>
            <a:r>
              <a:rPr sz="2625" b="0">
                <a:solidFill>
                  <a:srgbClr val="FFFFFF"/>
                </a:solidFill>
                <a:latin typeface="Arial"/>
                <a:ea typeface="Arial"/>
                <a:cs typeface="Arial"/>
              </a:rPr>
              <a:t>entre el capital de referencia</a:t>
            </a:r>
          </a:p>
        </p:txBody>
      </p:sp>
      <p:sp>
        <p:nvSpPr>
          <p:cNvPr id="5" name="USD 3.844.800&#10;÷ USD 10.300.000">
            <a:extLst>
              <a:ext uri="{FF2B5EF4-FFF2-40B4-BE49-F238E27FC236}">
                <a16:creationId xmlns:a16="http://schemas.microsoft.com/office/drawing/2014/main" id="{48D66C43-13FC-41E5-B8CC-D40E753706F4}"/>
              </a:ext>
            </a:extLst>
          </p:cNvPr>
          <p:cNvSpPr>
            <a:spLocks noGrp="1"/>
          </p:cNvSpPr>
          <p:nvPr/>
        </p:nvSpPr>
        <p:spPr>
          <a:xfrm>
            <a:off x="8181975" y="2200275"/>
            <a:ext cx="3429000" cy="1114425"/>
          </a:xfrm>
          <a:prstGeom prst="rect">
            <a:avLst/>
          </a:prstGeom>
          <a:noFill/>
          <a:ln w="0">
            <a:noFill/>
          </a:ln>
        </p:spPr>
        <p:txBody>
          <a:bodyPr wrap="square" lIns="0" tIns="0" rIns="0" bIns="0" anchor="t">
            <a:noAutofit/>
          </a:bodyPr>
          <a:lstStyle/>
          <a:p>
            <a:pPr algn="l">
              <a:defRPr sz="2475" b="1">
                <a:solidFill>
                  <a:srgbClr val="FFFFFF"/>
                </a:solidFill>
                <a:latin typeface="Arial"/>
                <a:ea typeface="Arial"/>
                <a:cs typeface="Arial"/>
              </a:defRPr>
            </a:pPr>
            <a:r>
              <a:rPr sz="2475" b="1">
                <a:solidFill>
                  <a:srgbClr val="FFFFFF"/>
                </a:solidFill>
                <a:latin typeface="Arial"/>
                <a:ea typeface="Arial"/>
                <a:cs typeface="Arial"/>
              </a:rPr>
              <a:t>USD 3.844.800</a:t>
            </a:r>
          </a:p>
          <a:p>
            <a:pPr algn="l">
              <a:defRPr sz="2475" b="1">
                <a:solidFill>
                  <a:srgbClr val="FFFFFF"/>
                </a:solidFill>
                <a:latin typeface="Arial"/>
                <a:ea typeface="Arial"/>
                <a:cs typeface="Arial"/>
              </a:defRPr>
            </a:pPr>
            <a:r>
              <a:rPr sz="2475" b="1">
                <a:solidFill>
                  <a:srgbClr val="FFFFFF"/>
                </a:solidFill>
                <a:latin typeface="Arial"/>
                <a:ea typeface="Arial"/>
                <a:cs typeface="Arial"/>
              </a:rPr>
              <a:t>÷ USD 10.300.000</a:t>
            </a:r>
          </a:p>
        </p:txBody>
      </p:sp>
      <p:sp>
        <p:nvSpPr>
          <p:cNvPr id="6" name="Con 6 BTC mensuales&#10;a USD 80.000 por BTC">
            <a:extLst>
              <a:ext uri="{FF2B5EF4-FFF2-40B4-BE49-F238E27FC236}">
                <a16:creationId xmlns:a16="http://schemas.microsoft.com/office/drawing/2014/main" id="{F0D61B23-A82A-4B48-BEE8-2E541CABFBCA}"/>
              </a:ext>
            </a:extLst>
          </p:cNvPr>
          <p:cNvSpPr>
            <a:spLocks noGrp="1"/>
          </p:cNvSpPr>
          <p:nvPr/>
        </p:nvSpPr>
        <p:spPr>
          <a:xfrm>
            <a:off x="8181975" y="3867150"/>
            <a:ext cx="3333750" cy="1057275"/>
          </a:xfrm>
          <a:prstGeom prst="rect">
            <a:avLst/>
          </a:prstGeom>
          <a:noFill/>
          <a:ln w="0">
            <a:noFill/>
          </a:ln>
        </p:spPr>
        <p:txBody>
          <a:bodyPr wrap="square" lIns="0" tIns="0" rIns="0" bIns="0" anchor="t">
            <a:noAutofit/>
          </a:bodyPr>
          <a:lstStyle/>
          <a:p>
            <a:pPr algn="l">
              <a:defRPr sz="2025" b="0">
                <a:solidFill>
                  <a:srgbClr val="D7EDE4"/>
                </a:solidFill>
                <a:latin typeface="Arial"/>
                <a:ea typeface="Arial"/>
                <a:cs typeface="Arial"/>
              </a:defRPr>
            </a:pPr>
            <a:r>
              <a:rPr sz="2025" b="0">
                <a:solidFill>
                  <a:srgbClr val="D7EDE4"/>
                </a:solidFill>
                <a:latin typeface="Arial"/>
                <a:ea typeface="Arial"/>
                <a:cs typeface="Arial"/>
              </a:rPr>
              <a:t>Con 6 BTC mensuales</a:t>
            </a:r>
          </a:p>
          <a:p>
            <a:pPr algn="l">
              <a:defRPr sz="2025" b="0">
                <a:solidFill>
                  <a:srgbClr val="D7EDE4"/>
                </a:solidFill>
                <a:latin typeface="Arial"/>
                <a:ea typeface="Arial"/>
                <a:cs typeface="Arial"/>
              </a:defRPr>
            </a:pPr>
            <a:r>
              <a:rPr sz="2025" b="0">
                <a:solidFill>
                  <a:srgbClr val="D7EDE4"/>
                </a:solidFill>
                <a:latin typeface="Arial"/>
                <a:ea typeface="Arial"/>
                <a:cs typeface="Arial"/>
              </a:rPr>
              <a:t>a USD 80.000 por BTC</a:t>
            </a:r>
          </a:p>
        </p:txBody>
      </p:sp>
      <p:sp>
        <p:nvSpPr>
          <p:cNvPr id="7" name="Indicador aritmético antes de impuestos y deuda. No es TIR ni ret">
            <a:extLst>
              <a:ext uri="{FF2B5EF4-FFF2-40B4-BE49-F238E27FC236}">
                <a16:creationId xmlns:a16="http://schemas.microsoft.com/office/drawing/2014/main" id="{A82E5731-EA2F-42B0-AB67-C15A0373BD68}"/>
              </a:ext>
            </a:extLst>
          </p:cNvPr>
          <p:cNvSpPr>
            <a:spLocks noGrp="1"/>
          </p:cNvSpPr>
          <p:nvPr/>
        </p:nvSpPr>
        <p:spPr>
          <a:xfrm>
            <a:off x="609600" y="5972175"/>
            <a:ext cx="10668000" cy="514350"/>
          </a:xfrm>
          <a:prstGeom prst="rect">
            <a:avLst/>
          </a:prstGeom>
          <a:noFill/>
          <a:ln w="0">
            <a:noFill/>
          </a:ln>
        </p:spPr>
        <p:txBody>
          <a:bodyPr wrap="square" lIns="0" tIns="0" rIns="0" bIns="0" anchor="t">
            <a:noAutofit/>
          </a:bodyPr>
          <a:lstStyle/>
          <a:p>
            <a:pPr algn="l">
              <a:defRPr sz="1275" b="0">
                <a:solidFill>
                  <a:srgbClr val="D7EDE4"/>
                </a:solidFill>
                <a:latin typeface="Arial"/>
                <a:ea typeface="Arial"/>
                <a:cs typeface="Arial"/>
              </a:defRPr>
            </a:pPr>
            <a:r>
              <a:rPr sz="1275" b="0">
                <a:solidFill>
                  <a:srgbClr val="D7EDE4"/>
                </a:solidFill>
                <a:latin typeface="Arial"/>
                <a:ea typeface="Arial"/>
                <a:cs typeface="Arial"/>
              </a:rPr>
              <a:t>Indicador aritmético antes de impuestos y deuda. No es TIR ni retorno garantizado. Mantiene las hipótesis del mes.</a:t>
            </a:r>
          </a:p>
        </p:txBody>
      </p:sp>
    </p:spTree>
    <p:extLst>
      <p:ext uri="{BB962C8B-B14F-4D97-AF65-F5344CB8AC3E}">
        <p14:creationId xmlns:p14="http://schemas.microsoft.com/office/powerpoint/2010/main" val="43231464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6F4EE"/>
        </a:solidFill>
        <a:effectLst/>
      </p:bgPr>
    </p:bg>
    <p:spTree>
      <p:nvGrpSpPr>
        <p:cNvPr id="1" name=""/>
        <p:cNvGrpSpPr/>
        <p:nvPr/>
      </p:nvGrpSpPr>
      <p:grpSpPr>
        <a:xfrm>
          <a:off x="0" y="0"/>
          <a:ext cx="0" cy="0"/>
          <a:chOff x="0" y="0"/>
          <a:chExt cx="0" cy="0"/>
        </a:xfrm>
      </p:grpSpPr>
      <p:sp>
        <p:nvSpPr>
          <p:cNvPr id="6" name="El precio del BTC cambia el resultado">
            <a:extLst>
              <a:ext uri="{FF2B5EF4-FFF2-40B4-BE49-F238E27FC236}">
                <a16:creationId xmlns:a16="http://schemas.microsoft.com/office/drawing/2014/main" id="{E074CDF4-4B91-4421-A4CE-6851C20F2F4E}"/>
              </a:ext>
            </a:extLst>
          </p:cNvPr>
          <p:cNvSpPr>
            <a:spLocks noGrp="1"/>
          </p:cNvSpPr>
          <p:nvPr/>
        </p:nvSpPr>
        <p:spPr>
          <a:xfrm>
            <a:off x="609600" y="457200"/>
            <a:ext cx="10953750" cy="1047750"/>
          </a:xfrm>
          <a:prstGeom prst="rect">
            <a:avLst/>
          </a:prstGeom>
          <a:noFill/>
          <a:ln w="0">
            <a:noFill/>
          </a:ln>
        </p:spPr>
        <p:txBody>
          <a:bodyPr wrap="square" lIns="0" tIns="0" rIns="0" bIns="0" anchor="t">
            <a:noAutofit/>
          </a:bodyPr>
          <a:lstStyle/>
          <a:p>
            <a:pPr algn="l">
              <a:defRPr sz="3300" b="1">
                <a:solidFill>
                  <a:srgbClr val="133F39"/>
                </a:solidFill>
                <a:latin typeface="Arial"/>
                <a:ea typeface="Arial"/>
                <a:cs typeface="Arial"/>
              </a:defRPr>
            </a:pPr>
            <a:r>
              <a:rPr sz="3300" b="1">
                <a:solidFill>
                  <a:srgbClr val="133F39"/>
                </a:solidFill>
                <a:latin typeface="Arial"/>
                <a:ea typeface="Arial"/>
                <a:cs typeface="Arial"/>
              </a:rPr>
              <a:t>El precio del BTC cambia el resultado</a:t>
            </a:r>
          </a:p>
        </p:txBody>
      </p:sp>
      <p:sp>
        <p:nvSpPr>
          <p:cNvPr id="2" name="07">
            <a:extLst>
              <a:ext uri="{FF2B5EF4-FFF2-40B4-BE49-F238E27FC236}">
                <a16:creationId xmlns:a16="http://schemas.microsoft.com/office/drawing/2014/main" id="{E3C6A217-D22E-4C8A-8AE4-9FF7127E5A82}"/>
              </a:ext>
            </a:extLst>
          </p:cNvPr>
          <p:cNvSpPr>
            <a:spLocks noGrp="1"/>
          </p:cNvSpPr>
          <p:nvPr/>
        </p:nvSpPr>
        <p:spPr>
          <a:xfrm>
            <a:off x="11334750" y="6457950"/>
            <a:ext cx="304800" cy="228600"/>
          </a:xfrm>
          <a:prstGeom prst="rect">
            <a:avLst/>
          </a:prstGeom>
          <a:noFill/>
          <a:ln w="0">
            <a:noFill/>
          </a:ln>
        </p:spPr>
        <p:txBody>
          <a:bodyPr wrap="square" lIns="0" tIns="0" rIns="0" bIns="0" anchor="t">
            <a:noAutofit/>
          </a:bodyPr>
          <a:lstStyle/>
          <a:p>
            <a:pPr algn="r">
              <a:defRPr sz="1200" b="0">
                <a:solidFill>
                  <a:srgbClr val="54716A"/>
                </a:solidFill>
                <a:latin typeface="Arial"/>
                <a:ea typeface="Arial"/>
                <a:cs typeface="Arial"/>
              </a:defRPr>
            </a:pPr>
            <a:r>
              <a:rPr sz="1200" b="0">
                <a:solidFill>
                  <a:srgbClr val="54716A"/>
                </a:solidFill>
                <a:latin typeface="Arial"/>
                <a:ea typeface="Arial"/>
                <a:cs typeface="Arial"/>
              </a:rPr>
              <a:t>07</a:t>
            </a:r>
          </a:p>
        </p:txBody>
      </p:sp>
      <p:sp>
        <p:nvSpPr>
          <p:cNvPr id="3" name="Saldo anualizado después de reserva, en USD millones">
            <a:extLst>
              <a:ext uri="{FF2B5EF4-FFF2-40B4-BE49-F238E27FC236}">
                <a16:creationId xmlns:a16="http://schemas.microsoft.com/office/drawing/2014/main" id="{658E7215-C587-4BBA-8B16-3E4EF72118EF}"/>
              </a:ext>
            </a:extLst>
          </p:cNvPr>
          <p:cNvSpPr>
            <a:spLocks noGrp="1"/>
          </p:cNvSpPr>
          <p:nvPr/>
        </p:nvSpPr>
        <p:spPr>
          <a:xfrm>
            <a:off x="628650" y="1362075"/>
            <a:ext cx="10839450" cy="409575"/>
          </a:xfrm>
          <a:prstGeom prst="rect">
            <a:avLst/>
          </a:prstGeom>
          <a:noFill/>
          <a:ln w="0">
            <a:noFill/>
          </a:ln>
        </p:spPr>
        <p:txBody>
          <a:bodyPr wrap="square" lIns="0" tIns="0" rIns="0" bIns="0" anchor="t">
            <a:noAutofit/>
          </a:bodyPr>
          <a:lstStyle/>
          <a:p>
            <a:pPr algn="l">
              <a:defRPr sz="1875" b="0">
                <a:solidFill>
                  <a:srgbClr val="54716A"/>
                </a:solidFill>
                <a:latin typeface="Arial"/>
                <a:ea typeface="Arial"/>
                <a:cs typeface="Arial"/>
              </a:defRPr>
            </a:pPr>
            <a:r>
              <a:rPr sz="1875" b="0">
                <a:solidFill>
                  <a:srgbClr val="54716A"/>
                </a:solidFill>
                <a:latin typeface="Arial"/>
                <a:ea typeface="Arial"/>
                <a:cs typeface="Arial"/>
              </a:rPr>
              <a:t>Saldo anualizado después de reserva, en USD millones</a:t>
            </a:r>
          </a:p>
        </p:txBody>
      </p:sp>
      <p:graphicFrame>
        <p:nvGraphicFramePr>
          <p:cNvPr id="9" name="Chart"/>
          <p:cNvGraphicFramePr/>
          <p:nvPr/>
        </p:nvGraphicFramePr>
        <p:xfrm>
          <a:off x="542925" y="1971675"/>
          <a:ext cx="10887075" cy="3419475"/>
        </p:xfrm>
        <a:graphic>
          <a:graphicData uri="http://schemas.openxmlformats.org/drawingml/2006/chart">
            <c:chart xmlns:c="http://schemas.openxmlformats.org/drawingml/2006/chart" xmlns:r="http://schemas.openxmlformats.org/officeDocument/2006/relationships" r:id="rId3"/>
          </a:graphicData>
        </a:graphic>
      </p:graphicFrame>
      <p:sp>
        <p:nvSpPr>
          <p:cNvPr id="5" name="6 BTC brutos/mes. Pool 2%, operación USD 50.000 y reserva USD 100">
            <a:extLst>
              <a:ext uri="{FF2B5EF4-FFF2-40B4-BE49-F238E27FC236}">
                <a16:creationId xmlns:a16="http://schemas.microsoft.com/office/drawing/2014/main" id="{1D940149-A0EA-4635-849A-8EADF155C3BE}"/>
              </a:ext>
            </a:extLst>
          </p:cNvPr>
          <p:cNvSpPr>
            <a:spLocks noGrp="1"/>
          </p:cNvSpPr>
          <p:nvPr/>
        </p:nvSpPr>
        <p:spPr>
          <a:xfrm>
            <a:off x="609600" y="6096000"/>
            <a:ext cx="10668000" cy="514350"/>
          </a:xfrm>
          <a:prstGeom prst="rect">
            <a:avLst/>
          </a:prstGeom>
          <a:noFill/>
          <a:ln w="0">
            <a:noFill/>
          </a:ln>
        </p:spPr>
        <p:txBody>
          <a:bodyPr wrap="square" lIns="0" tIns="0" rIns="0" bIns="0" anchor="t">
            <a:noAutofit/>
          </a:bodyPr>
          <a:lstStyle/>
          <a:p>
            <a:pPr algn="l">
              <a:defRPr sz="1275" b="0">
                <a:solidFill>
                  <a:srgbClr val="54716A"/>
                </a:solidFill>
                <a:latin typeface="Arial"/>
                <a:ea typeface="Arial"/>
                <a:cs typeface="Arial"/>
              </a:defRPr>
            </a:pPr>
            <a:r>
              <a:rPr sz="1275" b="0">
                <a:solidFill>
                  <a:srgbClr val="54716A"/>
                </a:solidFill>
                <a:latin typeface="Arial"/>
                <a:ea typeface="Arial"/>
                <a:cs typeface="Arial"/>
              </a:rPr>
              <a:t>6 BTC brutos/mes. Pool 2%, operación USD 50.000 y reserva USD 100.000/mes. Antes de impuestos y deuda.</a:t>
            </a:r>
          </a:p>
        </p:txBody>
      </p:sp>
    </p:spTree>
    <p:extLst>
      <p:ext uri="{BB962C8B-B14F-4D97-AF65-F5344CB8AC3E}">
        <p14:creationId xmlns:p14="http://schemas.microsoft.com/office/powerpoint/2010/main" val="91600474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6F4EE"/>
        </a:solidFill>
        <a:effectLst/>
      </p:bgPr>
    </p:bg>
    <p:spTree>
      <p:nvGrpSpPr>
        <p:cNvPr id="1" name=""/>
        <p:cNvGrpSpPr/>
        <p:nvPr/>
      </p:nvGrpSpPr>
      <p:grpSpPr>
        <a:xfrm>
          <a:off x="0" y="0"/>
          <a:ext cx="0" cy="0"/>
          <a:chOff x="0" y="0"/>
          <a:chExt cx="0" cy="0"/>
        </a:xfrm>
      </p:grpSpPr>
      <p:sp>
        <p:nvSpPr>
          <p:cNvPr id="7" name="La producción cambia la recuperación">
            <a:extLst>
              <a:ext uri="{FF2B5EF4-FFF2-40B4-BE49-F238E27FC236}">
                <a16:creationId xmlns:a16="http://schemas.microsoft.com/office/drawing/2014/main" id="{1807386B-BA28-4765-9EBF-EF39BACFCA41}"/>
              </a:ext>
            </a:extLst>
          </p:cNvPr>
          <p:cNvSpPr>
            <a:spLocks noGrp="1"/>
          </p:cNvSpPr>
          <p:nvPr/>
        </p:nvSpPr>
        <p:spPr>
          <a:xfrm>
            <a:off x="609600" y="457200"/>
            <a:ext cx="10953750" cy="1047750"/>
          </a:xfrm>
          <a:prstGeom prst="rect">
            <a:avLst/>
          </a:prstGeom>
          <a:noFill/>
          <a:ln w="0">
            <a:noFill/>
          </a:ln>
        </p:spPr>
        <p:txBody>
          <a:bodyPr wrap="square" lIns="0" tIns="0" rIns="0" bIns="0" anchor="t">
            <a:noAutofit/>
          </a:bodyPr>
          <a:lstStyle/>
          <a:p>
            <a:pPr algn="l">
              <a:defRPr sz="3300" b="1">
                <a:solidFill>
                  <a:srgbClr val="133F39"/>
                </a:solidFill>
                <a:latin typeface="Arial"/>
                <a:ea typeface="Arial"/>
                <a:cs typeface="Arial"/>
              </a:defRPr>
            </a:pPr>
            <a:r>
              <a:rPr sz="3300" b="1">
                <a:solidFill>
                  <a:srgbClr val="133F39"/>
                </a:solidFill>
                <a:latin typeface="Arial"/>
                <a:ea typeface="Arial"/>
                <a:cs typeface="Arial"/>
              </a:rPr>
              <a:t>La producción cambia la recuperación</a:t>
            </a:r>
          </a:p>
        </p:txBody>
      </p:sp>
      <p:sp>
        <p:nvSpPr>
          <p:cNvPr id="2" name="08">
            <a:extLst>
              <a:ext uri="{FF2B5EF4-FFF2-40B4-BE49-F238E27FC236}">
                <a16:creationId xmlns:a16="http://schemas.microsoft.com/office/drawing/2014/main" id="{C64C26C2-534D-4D37-8310-9F28A752413E}"/>
              </a:ext>
            </a:extLst>
          </p:cNvPr>
          <p:cNvSpPr>
            <a:spLocks noGrp="1"/>
          </p:cNvSpPr>
          <p:nvPr/>
        </p:nvSpPr>
        <p:spPr>
          <a:xfrm>
            <a:off x="11334750" y="6457950"/>
            <a:ext cx="304800" cy="228600"/>
          </a:xfrm>
          <a:prstGeom prst="rect">
            <a:avLst/>
          </a:prstGeom>
          <a:noFill/>
          <a:ln w="0">
            <a:noFill/>
          </a:ln>
        </p:spPr>
        <p:txBody>
          <a:bodyPr wrap="square" lIns="0" tIns="0" rIns="0" bIns="0" anchor="t">
            <a:noAutofit/>
          </a:bodyPr>
          <a:lstStyle/>
          <a:p>
            <a:pPr algn="r">
              <a:defRPr sz="1200" b="0">
                <a:solidFill>
                  <a:srgbClr val="54716A"/>
                </a:solidFill>
                <a:latin typeface="Arial"/>
                <a:ea typeface="Arial"/>
                <a:cs typeface="Arial"/>
              </a:defRPr>
            </a:pPr>
            <a:r>
              <a:rPr sz="1200" b="0">
                <a:solidFill>
                  <a:srgbClr val="54716A"/>
                </a:solidFill>
                <a:latin typeface="Arial"/>
                <a:ea typeface="Arial"/>
                <a:cs typeface="Arial"/>
              </a:rPr>
              <a:t>08</a:t>
            </a:r>
          </a:p>
        </p:txBody>
      </p:sp>
      <p:sp>
        <p:nvSpPr>
          <p:cNvPr id="3" name="Saldo acumulado tras reserva, en USD millones">
            <a:extLst>
              <a:ext uri="{FF2B5EF4-FFF2-40B4-BE49-F238E27FC236}">
                <a16:creationId xmlns:a16="http://schemas.microsoft.com/office/drawing/2014/main" id="{063FE309-F51E-4B35-8D5D-949AAD6FA1AB}"/>
              </a:ext>
            </a:extLst>
          </p:cNvPr>
          <p:cNvSpPr>
            <a:spLocks noGrp="1"/>
          </p:cNvSpPr>
          <p:nvPr/>
        </p:nvSpPr>
        <p:spPr>
          <a:xfrm>
            <a:off x="609600" y="1304925"/>
            <a:ext cx="10734675" cy="381000"/>
          </a:xfrm>
          <a:prstGeom prst="rect">
            <a:avLst/>
          </a:prstGeom>
          <a:noFill/>
          <a:ln w="0">
            <a:noFill/>
          </a:ln>
        </p:spPr>
        <p:txBody>
          <a:bodyPr wrap="square" lIns="0" tIns="0" rIns="0" bIns="0" anchor="t">
            <a:noAutofit/>
          </a:bodyPr>
          <a:lstStyle/>
          <a:p>
            <a:pPr algn="l">
              <a:defRPr sz="1875" b="0">
                <a:solidFill>
                  <a:srgbClr val="54716A"/>
                </a:solidFill>
                <a:latin typeface="Arial"/>
                <a:ea typeface="Arial"/>
                <a:cs typeface="Arial"/>
              </a:defRPr>
            </a:pPr>
            <a:r>
              <a:rPr sz="1875" b="0">
                <a:solidFill>
                  <a:srgbClr val="54716A"/>
                </a:solidFill>
                <a:latin typeface="Arial"/>
                <a:ea typeface="Arial"/>
                <a:cs typeface="Arial"/>
              </a:rPr>
              <a:t>Saldo acumulado tras reserva, en USD millones</a:t>
            </a:r>
          </a:p>
        </p:txBody>
      </p:sp>
      <p:graphicFrame>
        <p:nvGraphicFramePr>
          <p:cNvPr id="10" name="Chart"/>
          <p:cNvGraphicFramePr/>
          <p:nvPr/>
        </p:nvGraphicFramePr>
        <p:xfrm>
          <a:off x="561975" y="1819275"/>
          <a:ext cx="10896600" cy="3495675"/>
        </p:xfrm>
        <a:graphic>
          <a:graphicData uri="http://schemas.openxmlformats.org/drawingml/2006/chart">
            <c:chart xmlns:c="http://schemas.openxmlformats.org/drawingml/2006/chart" xmlns:r="http://schemas.openxmlformats.org/officeDocument/2006/relationships" r:id="rId3"/>
          </a:graphicData>
        </a:graphic>
      </p:graphicFrame>
      <p:sp>
        <p:nvSpPr>
          <p:cNvPr id="5" name="Con este estrés, el saldo acumulado a cinco años suma USD 9,35 M.">
            <a:extLst>
              <a:ext uri="{FF2B5EF4-FFF2-40B4-BE49-F238E27FC236}">
                <a16:creationId xmlns:a16="http://schemas.microsoft.com/office/drawing/2014/main" id="{7D206CC4-70F3-4968-85BB-8B06B91C62B4}"/>
              </a:ext>
            </a:extLst>
          </p:cNvPr>
          <p:cNvSpPr>
            <a:spLocks noGrp="1"/>
          </p:cNvSpPr>
          <p:nvPr/>
        </p:nvSpPr>
        <p:spPr>
          <a:xfrm>
            <a:off x="619125" y="5448300"/>
            <a:ext cx="10791825" cy="457200"/>
          </a:xfrm>
          <a:prstGeom prst="rect">
            <a:avLst/>
          </a:prstGeom>
          <a:noFill/>
          <a:ln w="0">
            <a:noFill/>
          </a:ln>
        </p:spPr>
        <p:txBody>
          <a:bodyPr wrap="square" lIns="0" tIns="0" rIns="0" bIns="0" anchor="t">
            <a:noAutofit/>
          </a:bodyPr>
          <a:lstStyle/>
          <a:p>
            <a:pPr algn="l">
              <a:defRPr sz="2025" b="1">
                <a:solidFill>
                  <a:srgbClr val="133F39"/>
                </a:solidFill>
                <a:latin typeface="Arial"/>
                <a:ea typeface="Arial"/>
                <a:cs typeface="Arial"/>
              </a:defRPr>
            </a:pPr>
            <a:r>
              <a:rPr sz="2025" b="1">
                <a:solidFill>
                  <a:srgbClr val="133F39"/>
                </a:solidFill>
                <a:latin typeface="Arial"/>
                <a:ea typeface="Arial"/>
                <a:cs typeface="Arial"/>
              </a:rPr>
              <a:t>Con este estrés, el saldo acumulado a cinco años suma USD 9,35 M.</a:t>
            </a:r>
          </a:p>
        </p:txBody>
      </p:sp>
      <p:sp>
        <p:nvSpPr>
          <p:cNvPr id="6" name="USD 80.000/BTC y costes constantes. La caída en mes 19 es hipotét">
            <a:extLst>
              <a:ext uri="{FF2B5EF4-FFF2-40B4-BE49-F238E27FC236}">
                <a16:creationId xmlns:a16="http://schemas.microsoft.com/office/drawing/2014/main" id="{4C22745D-FF16-4FF6-BF05-8913628F3B8C}"/>
              </a:ext>
            </a:extLst>
          </p:cNvPr>
          <p:cNvSpPr>
            <a:spLocks noGrp="1"/>
          </p:cNvSpPr>
          <p:nvPr/>
        </p:nvSpPr>
        <p:spPr>
          <a:xfrm>
            <a:off x="609600" y="6048375"/>
            <a:ext cx="10668000" cy="514350"/>
          </a:xfrm>
          <a:prstGeom prst="rect">
            <a:avLst/>
          </a:prstGeom>
          <a:noFill/>
          <a:ln w="0">
            <a:noFill/>
          </a:ln>
        </p:spPr>
        <p:txBody>
          <a:bodyPr wrap="square" lIns="0" tIns="0" rIns="0" bIns="0" anchor="t">
            <a:noAutofit/>
          </a:bodyPr>
          <a:lstStyle/>
          <a:p>
            <a:pPr algn="l">
              <a:defRPr sz="1275" b="0">
                <a:solidFill>
                  <a:srgbClr val="54716A"/>
                </a:solidFill>
                <a:latin typeface="Arial"/>
                <a:ea typeface="Arial"/>
                <a:cs typeface="Arial"/>
              </a:defRPr>
            </a:pPr>
            <a:r>
              <a:rPr sz="1275" b="0">
                <a:solidFill>
                  <a:srgbClr val="54716A"/>
                </a:solidFill>
                <a:latin typeface="Arial"/>
                <a:ea typeface="Arial"/>
                <a:cs typeface="Arial"/>
              </a:rPr>
              <a:t>USD 80.000/BTC y costes constantes. La caída en mes 19 es hipotética. Excluye impuestos, deuda y valores residuales.</a:t>
            </a:r>
          </a:p>
        </p:txBody>
      </p:sp>
    </p:spTree>
    <p:extLst>
      <p:ext uri="{BB962C8B-B14F-4D97-AF65-F5344CB8AC3E}">
        <p14:creationId xmlns:p14="http://schemas.microsoft.com/office/powerpoint/2010/main" val="199695019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6F4EE"/>
        </a:solidFill>
        <a:effectLst/>
      </p:bgPr>
    </p:bg>
    <p:spTree>
      <p:nvGrpSpPr>
        <p:cNvPr id="1" name=""/>
        <p:cNvGrpSpPr/>
        <p:nvPr/>
      </p:nvGrpSpPr>
      <p:grpSpPr>
        <a:xfrm>
          <a:off x="0" y="0"/>
          <a:ext cx="0" cy="0"/>
          <a:chOff x="0" y="0"/>
          <a:chExt cx="0" cy="0"/>
        </a:xfrm>
      </p:grpSpPr>
      <p:sp>
        <p:nvSpPr>
          <p:cNvPr id="9" name="Los 4 MW deben cubrir toda la instalación">
            <a:extLst>
              <a:ext uri="{FF2B5EF4-FFF2-40B4-BE49-F238E27FC236}">
                <a16:creationId xmlns:a16="http://schemas.microsoft.com/office/drawing/2014/main" id="{BEB743BA-EAF9-49A7-AFA9-057F774E7534}"/>
              </a:ext>
            </a:extLst>
          </p:cNvPr>
          <p:cNvSpPr>
            <a:spLocks noGrp="1"/>
          </p:cNvSpPr>
          <p:nvPr/>
        </p:nvSpPr>
        <p:spPr>
          <a:xfrm>
            <a:off x="609600" y="457200"/>
            <a:ext cx="10953750" cy="1047750"/>
          </a:xfrm>
          <a:prstGeom prst="rect">
            <a:avLst/>
          </a:prstGeom>
          <a:noFill/>
          <a:ln w="0">
            <a:noFill/>
          </a:ln>
        </p:spPr>
        <p:txBody>
          <a:bodyPr wrap="square" lIns="0" tIns="0" rIns="0" bIns="0" anchor="t">
            <a:noAutofit/>
          </a:bodyPr>
          <a:lstStyle/>
          <a:p>
            <a:pPr algn="l">
              <a:defRPr sz="3300" b="1">
                <a:solidFill>
                  <a:srgbClr val="133F39"/>
                </a:solidFill>
                <a:latin typeface="Arial"/>
                <a:ea typeface="Arial"/>
                <a:cs typeface="Arial"/>
              </a:defRPr>
            </a:pPr>
            <a:r>
              <a:rPr sz="3300" b="1">
                <a:solidFill>
                  <a:srgbClr val="133F39"/>
                </a:solidFill>
                <a:latin typeface="Arial"/>
                <a:ea typeface="Arial"/>
                <a:cs typeface="Arial"/>
              </a:rPr>
              <a:t>Los 4 MW deben cubrir toda la instalación</a:t>
            </a:r>
          </a:p>
        </p:txBody>
      </p:sp>
      <p:sp>
        <p:nvSpPr>
          <p:cNvPr id="2" name="09">
            <a:extLst>
              <a:ext uri="{FF2B5EF4-FFF2-40B4-BE49-F238E27FC236}">
                <a16:creationId xmlns:a16="http://schemas.microsoft.com/office/drawing/2014/main" id="{855D2A07-08D6-4A27-B623-DA92DE2E6202}"/>
              </a:ext>
            </a:extLst>
          </p:cNvPr>
          <p:cNvSpPr>
            <a:spLocks noGrp="1"/>
          </p:cNvSpPr>
          <p:nvPr/>
        </p:nvSpPr>
        <p:spPr>
          <a:xfrm>
            <a:off x="11334750" y="6457950"/>
            <a:ext cx="304800" cy="228600"/>
          </a:xfrm>
          <a:prstGeom prst="rect">
            <a:avLst/>
          </a:prstGeom>
          <a:noFill/>
          <a:ln w="0">
            <a:noFill/>
          </a:ln>
        </p:spPr>
        <p:txBody>
          <a:bodyPr wrap="square" lIns="0" tIns="0" rIns="0" bIns="0" anchor="t">
            <a:noAutofit/>
          </a:bodyPr>
          <a:lstStyle/>
          <a:p>
            <a:pPr algn="r">
              <a:defRPr sz="1200" b="0">
                <a:solidFill>
                  <a:srgbClr val="54716A"/>
                </a:solidFill>
                <a:latin typeface="Arial"/>
                <a:ea typeface="Arial"/>
                <a:cs typeface="Arial"/>
              </a:defRPr>
            </a:pPr>
            <a:r>
              <a:rPr sz="1200" b="0">
                <a:solidFill>
                  <a:srgbClr val="54716A"/>
                </a:solidFill>
                <a:latin typeface="Arial"/>
                <a:ea typeface="Arial"/>
                <a:cs typeface="Arial"/>
              </a:rPr>
              <a:t>09</a:t>
            </a:r>
          </a:p>
        </p:txBody>
      </p:sp>
      <p:sp>
        <p:nvSpPr>
          <p:cNvPr id="3" name="4 MW">
            <a:extLst>
              <a:ext uri="{FF2B5EF4-FFF2-40B4-BE49-F238E27FC236}">
                <a16:creationId xmlns:a16="http://schemas.microsoft.com/office/drawing/2014/main" id="{201A98AA-01BA-49B4-A616-C214EDF51FAA}"/>
              </a:ext>
            </a:extLst>
          </p:cNvPr>
          <p:cNvSpPr>
            <a:spLocks noGrp="1"/>
          </p:cNvSpPr>
          <p:nvPr/>
        </p:nvSpPr>
        <p:spPr>
          <a:xfrm>
            <a:off x="600075" y="1943100"/>
            <a:ext cx="5048250" cy="1057275"/>
          </a:xfrm>
          <a:prstGeom prst="rect">
            <a:avLst/>
          </a:prstGeom>
          <a:noFill/>
          <a:ln w="0">
            <a:noFill/>
          </a:ln>
        </p:spPr>
        <p:txBody>
          <a:bodyPr wrap="square" lIns="0" tIns="0" rIns="0" bIns="0" anchor="t">
            <a:noAutofit/>
          </a:bodyPr>
          <a:lstStyle/>
          <a:p>
            <a:pPr algn="l">
              <a:defRPr sz="7500" b="1">
                <a:solidFill>
                  <a:srgbClr val="168C72"/>
                </a:solidFill>
                <a:latin typeface="Arial"/>
                <a:ea typeface="Arial"/>
                <a:cs typeface="Arial"/>
              </a:defRPr>
            </a:pPr>
            <a:r>
              <a:rPr sz="7500" b="1">
                <a:solidFill>
                  <a:srgbClr val="168C72"/>
                </a:solidFill>
                <a:latin typeface="Arial"/>
                <a:ea typeface="Arial"/>
                <a:cs typeface="Arial"/>
              </a:rPr>
              <a:t>4 MW</a:t>
            </a:r>
          </a:p>
        </p:txBody>
      </p:sp>
      <p:sp>
        <p:nvSpPr>
          <p:cNvPr id="4" name="mínimo indicado de generación">
            <a:extLst>
              <a:ext uri="{FF2B5EF4-FFF2-40B4-BE49-F238E27FC236}">
                <a16:creationId xmlns:a16="http://schemas.microsoft.com/office/drawing/2014/main" id="{D880BFA0-F477-42D2-AEAC-669AAFD0FC90}"/>
              </a:ext>
            </a:extLst>
          </p:cNvPr>
          <p:cNvSpPr>
            <a:spLocks noGrp="1"/>
          </p:cNvSpPr>
          <p:nvPr/>
        </p:nvSpPr>
        <p:spPr>
          <a:xfrm>
            <a:off x="666750" y="3238500"/>
            <a:ext cx="5105400" cy="790575"/>
          </a:xfrm>
          <a:prstGeom prst="rect">
            <a:avLst/>
          </a:prstGeom>
          <a:noFill/>
          <a:ln w="0">
            <a:noFill/>
          </a:ln>
        </p:spPr>
        <p:txBody>
          <a:bodyPr wrap="square" lIns="0" tIns="0" rIns="0" bIns="0" anchor="t">
            <a:noAutofit/>
          </a:bodyPr>
          <a:lstStyle/>
          <a:p>
            <a:pPr algn="l">
              <a:defRPr sz="2175" b="0">
                <a:solidFill>
                  <a:srgbClr val="54716A"/>
                </a:solidFill>
                <a:latin typeface="Arial"/>
                <a:ea typeface="Arial"/>
                <a:cs typeface="Arial"/>
              </a:defRPr>
            </a:pPr>
            <a:r>
              <a:rPr sz="2175" b="0">
                <a:solidFill>
                  <a:srgbClr val="54716A"/>
                </a:solidFill>
                <a:latin typeface="Arial"/>
                <a:ea typeface="Arial"/>
                <a:cs typeface="Arial"/>
              </a:rPr>
              <a:t>mínimo indicado de generación</a:t>
            </a:r>
          </a:p>
        </p:txBody>
      </p:sp>
      <p:sp>
        <p:nvSpPr>
          <p:cNvPr id="5" name="4 MW">
            <a:extLst>
              <a:ext uri="{FF2B5EF4-FFF2-40B4-BE49-F238E27FC236}">
                <a16:creationId xmlns:a16="http://schemas.microsoft.com/office/drawing/2014/main" id="{D6977624-6A47-454C-88D6-C77BF37C27C9}"/>
              </a:ext>
            </a:extLst>
          </p:cNvPr>
          <p:cNvSpPr>
            <a:spLocks noGrp="1"/>
          </p:cNvSpPr>
          <p:nvPr/>
        </p:nvSpPr>
        <p:spPr>
          <a:xfrm>
            <a:off x="6648450" y="1943100"/>
            <a:ext cx="4762500" cy="1057275"/>
          </a:xfrm>
          <a:prstGeom prst="rect">
            <a:avLst/>
          </a:prstGeom>
          <a:noFill/>
          <a:ln w="0">
            <a:noFill/>
          </a:ln>
        </p:spPr>
        <p:txBody>
          <a:bodyPr wrap="square" lIns="0" tIns="0" rIns="0" bIns="0" anchor="t">
            <a:noAutofit/>
          </a:bodyPr>
          <a:lstStyle/>
          <a:p>
            <a:pPr algn="l">
              <a:defRPr sz="7500" b="1">
                <a:solidFill>
                  <a:srgbClr val="A46A24"/>
                </a:solidFill>
                <a:latin typeface="Arial"/>
                <a:ea typeface="Arial"/>
                <a:cs typeface="Arial"/>
              </a:defRPr>
            </a:pPr>
            <a:r>
              <a:rPr sz="7500" b="1">
                <a:solidFill>
                  <a:srgbClr val="A46A24"/>
                </a:solidFill>
                <a:latin typeface="Arial"/>
                <a:ea typeface="Arial"/>
                <a:cs typeface="Arial"/>
              </a:rPr>
              <a:t>4 MW</a:t>
            </a:r>
          </a:p>
        </p:txBody>
      </p:sp>
      <p:sp>
        <p:nvSpPr>
          <p:cNvPr id="6" name="consumo indicado del centro">
            <a:extLst>
              <a:ext uri="{FF2B5EF4-FFF2-40B4-BE49-F238E27FC236}">
                <a16:creationId xmlns:a16="http://schemas.microsoft.com/office/drawing/2014/main" id="{9142D1FD-6A54-4E37-BB1D-6A1C33576CF3}"/>
              </a:ext>
            </a:extLst>
          </p:cNvPr>
          <p:cNvSpPr>
            <a:spLocks noGrp="1"/>
          </p:cNvSpPr>
          <p:nvPr/>
        </p:nvSpPr>
        <p:spPr>
          <a:xfrm>
            <a:off x="6724650" y="3238500"/>
            <a:ext cx="4686300" cy="790575"/>
          </a:xfrm>
          <a:prstGeom prst="rect">
            <a:avLst/>
          </a:prstGeom>
          <a:noFill/>
          <a:ln w="0">
            <a:noFill/>
          </a:ln>
        </p:spPr>
        <p:txBody>
          <a:bodyPr wrap="square" lIns="0" tIns="0" rIns="0" bIns="0" anchor="t">
            <a:noAutofit/>
          </a:bodyPr>
          <a:lstStyle/>
          <a:p>
            <a:pPr algn="l">
              <a:defRPr sz="2175" b="0">
                <a:solidFill>
                  <a:srgbClr val="54716A"/>
                </a:solidFill>
                <a:latin typeface="Arial"/>
                <a:ea typeface="Arial"/>
                <a:cs typeface="Arial"/>
              </a:defRPr>
            </a:pPr>
            <a:r>
              <a:rPr sz="2175" b="0">
                <a:solidFill>
                  <a:srgbClr val="54716A"/>
                </a:solidFill>
                <a:latin typeface="Arial"/>
                <a:ea typeface="Arial"/>
                <a:cs typeface="Arial"/>
              </a:rPr>
              <a:t>consumo indicado del centro</a:t>
            </a:r>
          </a:p>
        </p:txBody>
      </p:sp>
      <p:sp>
        <p:nvSpPr>
          <p:cNvPr id="7" name="En el mínimo, el margen es cero si faltan auxiliares y pérdidas.">
            <a:extLst>
              <a:ext uri="{FF2B5EF4-FFF2-40B4-BE49-F238E27FC236}">
                <a16:creationId xmlns:a16="http://schemas.microsoft.com/office/drawing/2014/main" id="{4CE1DCAA-4EC1-4503-8502-FDD511589C5A}"/>
              </a:ext>
            </a:extLst>
          </p:cNvPr>
          <p:cNvSpPr>
            <a:spLocks noGrp="1"/>
          </p:cNvSpPr>
          <p:nvPr/>
        </p:nvSpPr>
        <p:spPr>
          <a:xfrm>
            <a:off x="619125" y="4572000"/>
            <a:ext cx="10668000" cy="752475"/>
          </a:xfrm>
          <a:prstGeom prst="rect">
            <a:avLst/>
          </a:prstGeom>
          <a:noFill/>
          <a:ln w="0">
            <a:noFill/>
          </a:ln>
        </p:spPr>
        <p:txBody>
          <a:bodyPr wrap="square" lIns="0" tIns="0" rIns="0" bIns="0" anchor="t">
            <a:noAutofit/>
          </a:bodyPr>
          <a:lstStyle/>
          <a:p>
            <a:pPr algn="l">
              <a:defRPr sz="2700" b="1">
                <a:solidFill>
                  <a:srgbClr val="133F39"/>
                </a:solidFill>
                <a:latin typeface="Arial"/>
                <a:ea typeface="Arial"/>
                <a:cs typeface="Arial"/>
              </a:defRPr>
            </a:pPr>
            <a:r>
              <a:rPr sz="2700" b="1">
                <a:solidFill>
                  <a:srgbClr val="133F39"/>
                </a:solidFill>
                <a:latin typeface="Arial"/>
                <a:ea typeface="Arial"/>
                <a:cs typeface="Arial"/>
              </a:rPr>
              <a:t>En el mínimo, el margen es cero si faltan auxiliares y pérdidas.</a:t>
            </a:r>
          </a:p>
        </p:txBody>
      </p:sp>
      <p:sp>
        <p:nvSpPr>
          <p:cNvPr id="8" name="Confirmar potencia útil, refrigeración, bombas y disponibilidad e">
            <a:extLst>
              <a:ext uri="{FF2B5EF4-FFF2-40B4-BE49-F238E27FC236}">
                <a16:creationId xmlns:a16="http://schemas.microsoft.com/office/drawing/2014/main" id="{1840462E-B806-4E6A-9458-66D09048A9F9}"/>
              </a:ext>
            </a:extLst>
          </p:cNvPr>
          <p:cNvSpPr>
            <a:spLocks noGrp="1"/>
          </p:cNvSpPr>
          <p:nvPr/>
        </p:nvSpPr>
        <p:spPr>
          <a:xfrm>
            <a:off x="609600" y="6096000"/>
            <a:ext cx="10668000" cy="514350"/>
          </a:xfrm>
          <a:prstGeom prst="rect">
            <a:avLst/>
          </a:prstGeom>
          <a:noFill/>
          <a:ln w="0">
            <a:noFill/>
          </a:ln>
        </p:spPr>
        <p:txBody>
          <a:bodyPr wrap="square" lIns="0" tIns="0" rIns="0" bIns="0" anchor="t">
            <a:noAutofit/>
          </a:bodyPr>
          <a:lstStyle/>
          <a:p>
            <a:pPr algn="l">
              <a:defRPr sz="1275" b="0">
                <a:solidFill>
                  <a:srgbClr val="54716A"/>
                </a:solidFill>
                <a:latin typeface="Arial"/>
                <a:ea typeface="Arial"/>
                <a:cs typeface="Arial"/>
              </a:defRPr>
            </a:pPr>
            <a:r>
              <a:rPr sz="1275" b="0">
                <a:solidFill>
                  <a:srgbClr val="54716A"/>
                </a:solidFill>
                <a:latin typeface="Arial"/>
                <a:ea typeface="Arial"/>
                <a:cs typeface="Arial"/>
              </a:rPr>
              <a:t>Confirmar potencia útil, refrigeración, bombas y disponibilidad en sequía. Aclarar si “100 mineros” significa equipos o módulos.</a:t>
            </a:r>
          </a:p>
        </p:txBody>
      </p:sp>
    </p:spTree>
    <p:extLst>
      <p:ext uri="{BB962C8B-B14F-4D97-AF65-F5344CB8AC3E}">
        <p14:creationId xmlns:p14="http://schemas.microsoft.com/office/powerpoint/2010/main" val="194481392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3389</Words>
  <Application>Microsoft Office PowerPoint</Application>
  <DocSecurity>0</DocSecurity>
  <PresentationFormat>Panorámica</PresentationFormat>
  <Paragraphs>197</Paragraphs>
  <Slides>12</Slides>
  <Notes>12</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12</vt:i4>
      </vt:variant>
    </vt:vector>
  </HeadingPairs>
  <TitlesOfParts>
    <vt:vector size="15" baseType="lpstr">
      <vt:lpstr>Arial</vt:lpstr>
      <vt:lpstr>Calibri</vt:lpstr>
      <vt:lpstr>ChatGPT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José Megía Leiva</cp:lastModifiedBy>
  <cp:revision>1</cp:revision>
  <dcterms:created xsi:type="dcterms:W3CDTF">2026-09-05T01:27:18Z</dcterms:created>
  <dcterms:modified xsi:type="dcterms:W3CDTF">2026-09-05T01:46:51Z</dcterms:modified>
</cp:coreProperties>
</file>